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36"/>
  </p:notesMasterIdLst>
  <p:sldIdLst>
    <p:sldId id="256" r:id="rId5"/>
    <p:sldId id="312" r:id="rId6"/>
    <p:sldId id="293" r:id="rId7"/>
    <p:sldId id="294" r:id="rId8"/>
    <p:sldId id="290" r:id="rId9"/>
    <p:sldId id="292" r:id="rId10"/>
    <p:sldId id="289" r:id="rId11"/>
    <p:sldId id="265" r:id="rId12"/>
    <p:sldId id="304" r:id="rId13"/>
    <p:sldId id="305" r:id="rId14"/>
    <p:sldId id="339" r:id="rId15"/>
    <p:sldId id="274" r:id="rId16"/>
    <p:sldId id="317" r:id="rId17"/>
    <p:sldId id="319" r:id="rId18"/>
    <p:sldId id="320" r:id="rId19"/>
    <p:sldId id="276" r:id="rId20"/>
    <p:sldId id="340" r:id="rId21"/>
    <p:sldId id="328" r:id="rId22"/>
    <p:sldId id="296" r:id="rId23"/>
    <p:sldId id="324" r:id="rId24"/>
    <p:sldId id="326" r:id="rId25"/>
    <p:sldId id="327" r:id="rId26"/>
    <p:sldId id="330" r:id="rId27"/>
    <p:sldId id="335" r:id="rId28"/>
    <p:sldId id="341" r:id="rId29"/>
    <p:sldId id="343" r:id="rId30"/>
    <p:sldId id="349" r:id="rId31"/>
    <p:sldId id="346" r:id="rId32"/>
    <p:sldId id="347" r:id="rId33"/>
    <p:sldId id="348" r:id="rId34"/>
    <p:sldId id="261" r:id="rId35"/>
  </p:sldIdLst>
  <p:sldSz cx="12192000" cy="6858000"/>
  <p:notesSz cx="6858000" cy="9144000"/>
  <p:embeddedFontLst>
    <p:embeddedFont>
      <p:font typeface="Cambria Math" panose="02040503050406030204" pitchFamily="18" charset="0"/>
      <p:regular r:id="rId37"/>
    </p:embeddedFont>
    <p:embeddedFont>
      <p:font typeface="Lucida Console" panose="020B0609040504020204" pitchFamily="49" charset="0"/>
      <p:regular r:id="rId38"/>
    </p:embeddedFont>
    <p:embeddedFont>
      <p:font typeface="Open Sans" panose="020B0606030504020204" pitchFamily="34" charset="0"/>
      <p:regular r:id="rId39"/>
      <p:bold r:id="rId40"/>
      <p:italic r:id="rId41"/>
      <p:boldItalic r:id="rId42"/>
    </p:embeddedFont>
    <p:embeddedFont>
      <p:font typeface="Roboto Condensed" panose="02000000000000000000" pitchFamily="2" charset="0"/>
      <p:regular r:id="rId43"/>
      <p:bold r:id="rId44"/>
      <p:italic r:id="rId45"/>
      <p:boldItalic r:id="rId46"/>
    </p:embeddedFont>
  </p:embeddedFontLst>
  <p:defaultTextStyle>
    <a:defPPr>
      <a:defRPr lang="en-US"/>
    </a:defPPr>
    <a:lvl1pPr marL="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7F82"/>
    <a:srgbClr val="2742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– uthev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Ingen stil, tabellrutenett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61" autoAdjust="0"/>
    <p:restoredTop sz="94629" autoAdjust="0"/>
  </p:normalViewPr>
  <p:slideViewPr>
    <p:cSldViewPr snapToGrid="0">
      <p:cViewPr varScale="1">
        <p:scale>
          <a:sx n="137" d="100"/>
          <a:sy n="137" d="100"/>
        </p:scale>
        <p:origin x="208" y="60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3.fntdata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6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49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7.fntdata"/><Relationship Id="rId48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0" Type="http://schemas.openxmlformats.org/officeDocument/2006/relationships/slide" Target="slides/slide16.xml"/><Relationship Id="rId41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5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FFBE73-7EAE-C548-80BC-2B7464C30F89}" type="datetimeFigureOut">
              <a:rPr lang="en-US" smtClean="0"/>
              <a:t>11/27/25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FBC86A-2303-594C-B92E-FDBA065D6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415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33472-1DF5-FE49-8E3B-617322F5C6F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736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 descr="Et bilde som inneholder skjermbilde&#10;&#10;Beskrivelse som er generert med svært høy visshet">
            <a:extLst>
              <a:ext uri="{FF2B5EF4-FFF2-40B4-BE49-F238E27FC236}">
                <a16:creationId xmlns:a16="http://schemas.microsoft.com/office/drawing/2014/main" id="{47F2A11D-5491-478B-9E74-10A8C407A8E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"/>
            <a:ext cx="12192000" cy="6857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0991" y="2722288"/>
            <a:ext cx="9390018" cy="1015791"/>
          </a:xfrm>
          <a:ln>
            <a:noFill/>
          </a:ln>
        </p:spPr>
        <p:txBody>
          <a:bodyPr anchor="b"/>
          <a:lstStyle>
            <a:lvl1pPr algn="ctr">
              <a:lnSpc>
                <a:spcPct val="100000"/>
              </a:lnSpc>
              <a:defRPr lang="nb-NO" sz="6001" b="1" i="0" u="none" strike="noStrike" baseline="0" smtClean="0"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400991" y="3909549"/>
            <a:ext cx="9390018" cy="401648"/>
          </a:xfrm>
        </p:spPr>
        <p:txBody>
          <a:bodyPr>
            <a:spAutoFit/>
          </a:bodyPr>
          <a:lstStyle>
            <a:lvl1pPr marL="0" indent="0" algn="ctr">
              <a:buNone/>
              <a:defRPr sz="1500" cap="all" spc="75" baseline="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nb-NO" noProof="0" dirty="0"/>
              <a:t>UNDERTITTEL SKAL INN HER</a:t>
            </a:r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5524F468-AFDE-4FA7-A336-BF521DA62E0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1606" cy="1886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780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(stor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ssholder for bilde 5">
            <a:extLst>
              <a:ext uri="{FF2B5EF4-FFF2-40B4-BE49-F238E27FC236}">
                <a16:creationId xmlns:a16="http://schemas.microsoft.com/office/drawing/2014/main" id="{9C0BB095-47FF-4294-9915-4ED142AC03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7154" y="619504"/>
            <a:ext cx="10903891" cy="529382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nb-NO" dirty="0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09D88CB4-C128-4C0D-85AC-05363983D8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153" y="6349153"/>
            <a:ext cx="7230416" cy="298543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BFD3FCA3-4503-49E6-83F2-4DF49013A49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8991" y="3781605"/>
            <a:ext cx="4856516" cy="1816654"/>
          </a:xfrm>
          <a:solidFill>
            <a:schemeClr val="bg1">
              <a:alpha val="90000"/>
            </a:schemeClr>
          </a:solidFill>
        </p:spPr>
        <p:txBody>
          <a:bodyPr lIns="648000" rIns="648000" anchor="ctr" anchorCtr="0"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2550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3994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27465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Agenda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71B50D6-0810-4E43-928C-534B46A7A4EC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219359" y="1862176"/>
            <a:ext cx="9651619" cy="3978862"/>
          </a:xfrm>
          <a:prstGeom prst="rect">
            <a:avLst/>
          </a:prstGeom>
        </p:spPr>
        <p:txBody>
          <a:bodyPr lIns="91440" tIns="45720" rIns="91440" bIns="45720"/>
          <a:lstStyle>
            <a:lvl1pPr marL="0" marR="0" indent="0" algn="l" defTabSz="914446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lvl1pPr>
          </a:lstStyle>
          <a:p>
            <a:pPr lvl="0"/>
            <a:r>
              <a:rPr lang="nb-NO" noProof="0"/>
              <a:t>Punkt én på agendaen i korte trekk</a:t>
            </a:r>
          </a:p>
          <a:p>
            <a:pPr lvl="0"/>
            <a:r>
              <a:rPr lang="nb-NO" noProof="0"/>
              <a:t>Punkt to på agendaen i korte trekk</a:t>
            </a:r>
          </a:p>
          <a:p>
            <a:pPr marL="0" marR="0" lvl="0" indent="0" algn="l" defTabSz="914446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nb-NO" noProof="0"/>
              <a:t>Punkt tre på agendaen i korte trekk</a:t>
            </a:r>
          </a:p>
          <a:p>
            <a:pPr marL="0" marR="0" lvl="0" indent="0" algn="l" defTabSz="914446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nb-NO" noProof="0"/>
              <a:t>Punkt fire på agendaen i korte trekk</a:t>
            </a:r>
          </a:p>
          <a:p>
            <a:pPr marL="0" marR="0" lvl="0" indent="0" algn="l" defTabSz="914446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nb-NO" noProof="0"/>
              <a:t>Punkt fem på agendaen i korte trekk</a:t>
            </a:r>
          </a:p>
          <a:p>
            <a:pPr marL="0" marR="0" lvl="0" indent="0" algn="l" defTabSz="914446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nb-NO" noProof="0"/>
              <a:t>Punkt seks på agendaen i korte trekk</a:t>
            </a:r>
          </a:p>
          <a:p>
            <a:pPr lvl="0"/>
            <a:endParaRPr lang="nb-NO" noProof="0"/>
          </a:p>
        </p:txBody>
      </p:sp>
      <p:cxnSp>
        <p:nvCxnSpPr>
          <p:cNvPr id="10" name="Rett linje 9">
            <a:extLst>
              <a:ext uri="{FF2B5EF4-FFF2-40B4-BE49-F238E27FC236}">
                <a16:creationId xmlns:a16="http://schemas.microsoft.com/office/drawing/2014/main" id="{7E2593EF-F9EB-40ED-942A-4879FA78B594}"/>
              </a:ext>
            </a:extLst>
          </p:cNvPr>
          <p:cNvCxnSpPr/>
          <p:nvPr userDrawn="1"/>
        </p:nvCxnSpPr>
        <p:spPr>
          <a:xfrm>
            <a:off x="1219359" y="2478704"/>
            <a:ext cx="9651619" cy="0"/>
          </a:xfrm>
          <a:prstGeom prst="line">
            <a:avLst/>
          </a:prstGeom>
          <a:ln w="6350">
            <a:solidFill>
              <a:srgbClr val="5B7F8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Rett linje 10">
            <a:extLst>
              <a:ext uri="{FF2B5EF4-FFF2-40B4-BE49-F238E27FC236}">
                <a16:creationId xmlns:a16="http://schemas.microsoft.com/office/drawing/2014/main" id="{96CA0932-605B-4E71-B8D3-C72AAAA4A91A}"/>
              </a:ext>
            </a:extLst>
          </p:cNvPr>
          <p:cNvCxnSpPr/>
          <p:nvPr userDrawn="1"/>
        </p:nvCxnSpPr>
        <p:spPr>
          <a:xfrm>
            <a:off x="1219359" y="5253391"/>
            <a:ext cx="9651619" cy="0"/>
          </a:xfrm>
          <a:prstGeom prst="line">
            <a:avLst/>
          </a:prstGeom>
          <a:ln w="6350">
            <a:solidFill>
              <a:srgbClr val="5B7F8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Rett linje 11">
            <a:extLst>
              <a:ext uri="{FF2B5EF4-FFF2-40B4-BE49-F238E27FC236}">
                <a16:creationId xmlns:a16="http://schemas.microsoft.com/office/drawing/2014/main" id="{2DF21B92-9FD0-4B71-ACA2-7C1925BD0C2C}"/>
              </a:ext>
            </a:extLst>
          </p:cNvPr>
          <p:cNvCxnSpPr/>
          <p:nvPr userDrawn="1"/>
        </p:nvCxnSpPr>
        <p:spPr>
          <a:xfrm>
            <a:off x="1219359" y="3172376"/>
            <a:ext cx="9651619" cy="0"/>
          </a:xfrm>
          <a:prstGeom prst="line">
            <a:avLst/>
          </a:prstGeom>
          <a:ln w="6350">
            <a:solidFill>
              <a:srgbClr val="5B7F8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Rett linje 12">
            <a:extLst>
              <a:ext uri="{FF2B5EF4-FFF2-40B4-BE49-F238E27FC236}">
                <a16:creationId xmlns:a16="http://schemas.microsoft.com/office/drawing/2014/main" id="{91D61EF0-049D-489F-9607-DBC47717D8D1}"/>
              </a:ext>
            </a:extLst>
          </p:cNvPr>
          <p:cNvCxnSpPr/>
          <p:nvPr userDrawn="1"/>
        </p:nvCxnSpPr>
        <p:spPr>
          <a:xfrm>
            <a:off x="1219359" y="3866048"/>
            <a:ext cx="9651619" cy="0"/>
          </a:xfrm>
          <a:prstGeom prst="line">
            <a:avLst/>
          </a:prstGeom>
          <a:ln w="6350">
            <a:solidFill>
              <a:srgbClr val="5B7F8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Rett linje 13">
            <a:extLst>
              <a:ext uri="{FF2B5EF4-FFF2-40B4-BE49-F238E27FC236}">
                <a16:creationId xmlns:a16="http://schemas.microsoft.com/office/drawing/2014/main" id="{0C7BCC08-99D7-4973-9AB5-A63BAB7784DB}"/>
              </a:ext>
            </a:extLst>
          </p:cNvPr>
          <p:cNvCxnSpPr/>
          <p:nvPr userDrawn="1"/>
        </p:nvCxnSpPr>
        <p:spPr>
          <a:xfrm>
            <a:off x="1219359" y="4559720"/>
            <a:ext cx="9651619" cy="0"/>
          </a:xfrm>
          <a:prstGeom prst="line">
            <a:avLst/>
          </a:prstGeom>
          <a:ln w="6350">
            <a:solidFill>
              <a:srgbClr val="5B7F8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29136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esentasj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>
            <a:extLst>
              <a:ext uri="{FF2B5EF4-FFF2-40B4-BE49-F238E27FC236}">
                <a16:creationId xmlns:a16="http://schemas.microsoft.com/office/drawing/2014/main" id="{A3732E95-11BD-4ACF-B5AD-A1CC4F0DB8A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1606" cy="1886934"/>
          </a:xfrm>
          <a:prstGeom prst="rect">
            <a:avLst/>
          </a:prstGeom>
        </p:spPr>
      </p:pic>
      <p:pic>
        <p:nvPicPr>
          <p:cNvPr id="5" name="Bilde 4">
            <a:extLst>
              <a:ext uri="{FF2B5EF4-FFF2-40B4-BE49-F238E27FC236}">
                <a16:creationId xmlns:a16="http://schemas.microsoft.com/office/drawing/2014/main" id="{A57E41EB-05AD-44D6-997C-D31E1B44F13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855" y="1883484"/>
            <a:ext cx="7418289" cy="27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1474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ning rediger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410EA91D-3B36-4F01-BD03-074913EC30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" y="0"/>
            <a:ext cx="12190815" cy="6858000"/>
          </a:xfrm>
          <a:prstGeom prst="rect">
            <a:avLst/>
          </a:prstGeom>
        </p:spPr>
      </p:pic>
      <p:sp>
        <p:nvSpPr>
          <p:cNvPr id="31" name="Title 1"/>
          <p:cNvSpPr>
            <a:spLocks noGrp="1"/>
          </p:cNvSpPr>
          <p:nvPr>
            <p:ph type="ctrTitle" hasCustomPrompt="1"/>
          </p:nvPr>
        </p:nvSpPr>
        <p:spPr>
          <a:xfrm>
            <a:off x="1630018" y="2305881"/>
            <a:ext cx="8984972" cy="1709530"/>
          </a:xfrm>
          <a:ln>
            <a:noFill/>
          </a:ln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lang="nb-NO" sz="10000" b="1" i="0" u="none" strike="noStrike" baseline="0" smtClean="0"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</a:lstStyle>
          <a:p>
            <a:r>
              <a:rPr lang="nb-NO" noProof="0" dirty="0"/>
              <a:t>Takk!</a:t>
            </a:r>
          </a:p>
        </p:txBody>
      </p:sp>
    </p:spTree>
    <p:extLst>
      <p:ext uri="{BB962C8B-B14F-4D97-AF65-F5344CB8AC3E}">
        <p14:creationId xmlns:p14="http://schemas.microsoft.com/office/powerpoint/2010/main" val="2359149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B0DE3-8AB4-4283-AAF7-C599EB450E0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219359" y="1862176"/>
            <a:ext cx="9651619" cy="3978862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1062420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telskil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e 7" descr="Et bilde som inneholder skjermbilde&#10;&#10;Beskrivelse som er generert med høy visshet">
            <a:extLst>
              <a:ext uri="{FF2B5EF4-FFF2-40B4-BE49-F238E27FC236}">
                <a16:creationId xmlns:a16="http://schemas.microsoft.com/office/drawing/2014/main" id="{82044551-1680-47B1-A9ED-E2CF3CEB21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"/>
            <a:ext cx="12192000" cy="6857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0991" y="2799917"/>
            <a:ext cx="9390018" cy="1015791"/>
          </a:xfrm>
          <a:ln>
            <a:noFill/>
          </a:ln>
        </p:spPr>
        <p:txBody>
          <a:bodyPr anchor="ctr" anchorCtr="0"/>
          <a:lstStyle>
            <a:lvl1pPr algn="ctr">
              <a:lnSpc>
                <a:spcPct val="100000"/>
              </a:lnSpc>
              <a:defRPr lang="nb-NO" sz="6001" b="1" i="0" u="none" strike="noStrike" baseline="0" smtClean="0"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5524F468-AFDE-4FA7-A336-BF521DA62E0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1606" cy="1886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033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, innhold og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262" y="551048"/>
            <a:ext cx="5520737" cy="1477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31725901-1B6A-4C45-8DFA-5AEEA34F55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9553" y="6349153"/>
            <a:ext cx="7230416" cy="298543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CC6CF-133F-4327-B59A-5E987B55A2C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11160" y="633486"/>
            <a:ext cx="5149886" cy="5279842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7D4585-68D6-4C8C-9321-1D6936FE092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75264" y="2028632"/>
            <a:ext cx="5520737" cy="3884698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6950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tel, innhold og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262" y="551048"/>
            <a:ext cx="5520737" cy="1477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C1CF5FB5-3D6B-44D1-99CC-F0E11CB949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5263" y="2028632"/>
            <a:ext cx="5520737" cy="3884697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 dirty="0"/>
          </a:p>
        </p:txBody>
      </p:sp>
      <p:sp>
        <p:nvSpPr>
          <p:cNvPr id="6" name="Plassholder for bilde 5">
            <a:extLst>
              <a:ext uri="{FF2B5EF4-FFF2-40B4-BE49-F238E27FC236}">
                <a16:creationId xmlns:a16="http://schemas.microsoft.com/office/drawing/2014/main" id="{70F86513-61E2-4B24-BEA6-A699F2FC0A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11160" y="633486"/>
            <a:ext cx="5149886" cy="5279842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nb-NO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31725901-1B6A-4C45-8DFA-5AEEA34F55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9553" y="6349153"/>
            <a:ext cx="7230416" cy="323165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</p:spTree>
    <p:extLst>
      <p:ext uri="{BB962C8B-B14F-4D97-AF65-F5344CB8AC3E}">
        <p14:creationId xmlns:p14="http://schemas.microsoft.com/office/powerpoint/2010/main" val="4112122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to valgfrie elemen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262" y="551048"/>
            <a:ext cx="10985784" cy="78495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09D88CB4-C128-4C0D-85AC-05363983D8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153" y="6349153"/>
            <a:ext cx="7230416" cy="298543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09D97-491E-4B44-B31E-075E94ECFD5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7154" y="1809960"/>
            <a:ext cx="5149886" cy="4103369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3B0EA0-EE56-4BC2-9A97-1C7D7797FA5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11160" y="1809960"/>
            <a:ext cx="5149886" cy="4103369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5992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to bi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262" y="551048"/>
            <a:ext cx="10985784" cy="7849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lassholder for bilde 5">
            <a:extLst>
              <a:ext uri="{FF2B5EF4-FFF2-40B4-BE49-F238E27FC236}">
                <a16:creationId xmlns:a16="http://schemas.microsoft.com/office/drawing/2014/main" id="{70F86513-61E2-4B24-BEA6-A699F2FC0A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11160" y="1809959"/>
            <a:ext cx="5149886" cy="4103369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nb-NO"/>
          </a:p>
        </p:txBody>
      </p:sp>
      <p:sp>
        <p:nvSpPr>
          <p:cNvPr id="5" name="Plassholder for bilde 5">
            <a:extLst>
              <a:ext uri="{FF2B5EF4-FFF2-40B4-BE49-F238E27FC236}">
                <a16:creationId xmlns:a16="http://schemas.microsoft.com/office/drawing/2014/main" id="{B9099586-714C-4DE3-816E-CD6982F9B3F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7154" y="1809959"/>
            <a:ext cx="5149886" cy="4103369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nb-NO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09D88CB4-C128-4C0D-85AC-05363983D8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153" y="6349153"/>
            <a:ext cx="7230416" cy="323165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</p:spTree>
    <p:extLst>
      <p:ext uri="{BB962C8B-B14F-4D97-AF65-F5344CB8AC3E}">
        <p14:creationId xmlns:p14="http://schemas.microsoft.com/office/powerpoint/2010/main" val="641741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valgfrie elemen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09D88CB4-C128-4C0D-85AC-05363983D8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153" y="6349153"/>
            <a:ext cx="7230416" cy="298543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735B047-1C6C-4BB1-9AAC-35E8860EA5E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7154" y="619504"/>
            <a:ext cx="5149886" cy="5293824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7ABDC-D2D5-4A6E-B4C5-2E8F7BF4AC3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11160" y="619504"/>
            <a:ext cx="5149886" cy="5293824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2093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i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ssholder for bilde 5">
            <a:extLst>
              <a:ext uri="{FF2B5EF4-FFF2-40B4-BE49-F238E27FC236}">
                <a16:creationId xmlns:a16="http://schemas.microsoft.com/office/drawing/2014/main" id="{70F86513-61E2-4B24-BEA6-A699F2FC0A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11160" y="619504"/>
            <a:ext cx="5149886" cy="529382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nb-NO"/>
          </a:p>
        </p:txBody>
      </p:sp>
      <p:sp>
        <p:nvSpPr>
          <p:cNvPr id="5" name="Plassholder for bilde 5">
            <a:extLst>
              <a:ext uri="{FF2B5EF4-FFF2-40B4-BE49-F238E27FC236}">
                <a16:creationId xmlns:a16="http://schemas.microsoft.com/office/drawing/2014/main" id="{B9099586-714C-4DE3-816E-CD6982F9B3F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7154" y="619504"/>
            <a:ext cx="5149886" cy="529382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nb-NO" dirty="0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09D88CB4-C128-4C0D-85AC-05363983D8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153" y="6349153"/>
            <a:ext cx="7230416" cy="323165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</p:spTree>
    <p:extLst>
      <p:ext uri="{BB962C8B-B14F-4D97-AF65-F5344CB8AC3E}">
        <p14:creationId xmlns:p14="http://schemas.microsoft.com/office/powerpoint/2010/main" val="572055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359" y="551048"/>
            <a:ext cx="9651619" cy="1311128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/>
          <a:p>
            <a:r>
              <a:rPr lang="nb-NO" noProof="0" dirty="0"/>
              <a:t>Klikk for å redigere tittelstil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358" y="1862176"/>
            <a:ext cx="9651619" cy="3978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b-NO" noProof="0" dirty="0"/>
              <a:t>Rediger tekststiler i malen</a:t>
            </a:r>
          </a:p>
          <a:p>
            <a:pPr lvl="1"/>
            <a:r>
              <a:rPr lang="nb-NO" noProof="0" dirty="0"/>
              <a:t>Andre nivå</a:t>
            </a:r>
          </a:p>
          <a:p>
            <a:pPr lvl="2"/>
            <a:r>
              <a:rPr lang="nb-NO" noProof="0" dirty="0"/>
              <a:t>Tredje nivå</a:t>
            </a:r>
          </a:p>
          <a:p>
            <a:pPr lvl="3"/>
            <a:r>
              <a:rPr lang="nb-NO" noProof="0" dirty="0"/>
              <a:t>Fjerde nivå</a:t>
            </a:r>
          </a:p>
          <a:p>
            <a:pPr lvl="4"/>
            <a:r>
              <a:rPr lang="nb-NO" noProof="0" dirty="0"/>
              <a:t>Femte nivå</a:t>
            </a:r>
          </a:p>
        </p:txBody>
      </p:sp>
      <p:pic>
        <p:nvPicPr>
          <p:cNvPr id="8" name="Bilde 7">
            <a:extLst>
              <a:ext uri="{FF2B5EF4-FFF2-40B4-BE49-F238E27FC236}">
                <a16:creationId xmlns:a16="http://schemas.microsoft.com/office/drawing/2014/main" id="{12E8B8B0-4BD5-4668-9018-913E276A5FE9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461" y="6071524"/>
            <a:ext cx="3025540" cy="78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548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73" r:id="rId4"/>
    <p:sldLayoutId id="2147483690" r:id="rId5"/>
    <p:sldLayoutId id="2147483674" r:id="rId6"/>
    <p:sldLayoutId id="2147483691" r:id="rId7"/>
    <p:sldLayoutId id="2147483675" r:id="rId8"/>
    <p:sldLayoutId id="2147483692" r:id="rId9"/>
    <p:sldLayoutId id="2147483676" r:id="rId10"/>
    <p:sldLayoutId id="2147483666" r:id="rId11"/>
    <p:sldLayoutId id="2147483667" r:id="rId12"/>
    <p:sldLayoutId id="2147483694" r:id="rId13"/>
    <p:sldLayoutId id="2147483670" r:id="rId14"/>
    <p:sldLayoutId id="2147483695" r:id="rId15"/>
  </p:sldLayoutIdLst>
  <p:txStyles>
    <p:titleStyle>
      <a:lvl1pPr algn="l" defTabSz="914446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274247"/>
          </a:solidFill>
          <a:latin typeface="+mj-lt"/>
          <a:ea typeface="+mj-ea"/>
          <a:cs typeface="+mj-cs"/>
        </a:defRPr>
      </a:lvl1pPr>
    </p:titleStyle>
    <p:bodyStyle>
      <a:lvl1pPr marL="228611" indent="-228611" algn="l" defTabSz="914446" rtl="0" eaLnBrk="1" latinLnBrk="0" hangingPunct="1">
        <a:lnSpc>
          <a:spcPct val="15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2400" kern="1200">
          <a:solidFill>
            <a:srgbClr val="274247"/>
          </a:solidFill>
          <a:latin typeface="+mn-lt"/>
          <a:ea typeface="+mn-ea"/>
          <a:cs typeface="+mn-cs"/>
        </a:defRPr>
      </a:lvl1pPr>
      <a:lvl2pPr marL="396079" indent="-144029" algn="l" defTabSz="914446" rtl="0" eaLnBrk="1" latinLnBrk="0" hangingPunct="1">
        <a:lnSpc>
          <a:spcPct val="150000"/>
        </a:lnSpc>
        <a:spcBef>
          <a:spcPts val="0"/>
        </a:spcBef>
        <a:spcAft>
          <a:spcPts val="600"/>
        </a:spcAft>
        <a:buSzPct val="100000"/>
        <a:buFont typeface="Arial" panose="020B0604020202020204" pitchFamily="34" charset="0"/>
        <a:buChar char="◦"/>
        <a:defRPr sz="1800" kern="1200">
          <a:solidFill>
            <a:srgbClr val="274247"/>
          </a:solidFill>
          <a:latin typeface="+mn-lt"/>
          <a:ea typeface="+mn-ea"/>
          <a:cs typeface="+mn-cs"/>
        </a:defRPr>
      </a:lvl2pPr>
      <a:lvl3pPr marL="522104" indent="-108022" algn="l" defTabSz="914446" rtl="0" eaLnBrk="1" latinLnBrk="0" hangingPunct="1">
        <a:lnSpc>
          <a:spcPct val="150000"/>
        </a:lnSpc>
        <a:spcBef>
          <a:spcPts val="300"/>
        </a:spcBef>
        <a:spcAft>
          <a:spcPts val="400"/>
        </a:spcAft>
        <a:buFont typeface="Open Sans" panose="020B0606030504020204" pitchFamily="34" charset="0"/>
        <a:buChar char="­"/>
        <a:defRPr sz="1400" kern="1200">
          <a:solidFill>
            <a:srgbClr val="274247"/>
          </a:solidFill>
          <a:latin typeface="+mn-lt"/>
          <a:ea typeface="+mn-ea"/>
          <a:cs typeface="+mn-cs"/>
        </a:defRPr>
      </a:lvl3pPr>
      <a:lvl4pPr marL="666133" indent="-99020" algn="l" defTabSz="914446" rtl="0" eaLnBrk="1" latinLnBrk="0" hangingPunct="1">
        <a:lnSpc>
          <a:spcPct val="150000"/>
        </a:lnSpc>
        <a:spcBef>
          <a:spcPts val="250"/>
        </a:spcBef>
        <a:buFont typeface="Open Sans" panose="020B0606030504020204" pitchFamily="34" charset="0"/>
        <a:buChar char="­"/>
        <a:defRPr sz="1050" kern="1200">
          <a:solidFill>
            <a:srgbClr val="274247"/>
          </a:solidFill>
          <a:latin typeface="+mn-lt"/>
          <a:ea typeface="+mn-ea"/>
          <a:cs typeface="+mn-cs"/>
        </a:defRPr>
      </a:lvl4pPr>
      <a:lvl5pPr marL="774155" indent="-90018" algn="l" defTabSz="914446" rtl="0" eaLnBrk="1" latinLnBrk="0" hangingPunct="1">
        <a:lnSpc>
          <a:spcPct val="150000"/>
        </a:lnSpc>
        <a:spcBef>
          <a:spcPts val="250"/>
        </a:spcBef>
        <a:buFont typeface="Open Sans" panose="020B0606030504020204" pitchFamily="34" charset="0"/>
        <a:buChar char="­"/>
        <a:defRPr sz="1000" kern="1200">
          <a:solidFill>
            <a:srgbClr val="274247"/>
          </a:solidFill>
          <a:latin typeface="+mn-lt"/>
          <a:ea typeface="+mn-ea"/>
          <a:cs typeface="+mn-cs"/>
        </a:defRPr>
      </a:lvl5pPr>
      <a:lvl6pPr marL="2514726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48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171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394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46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69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91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14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37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6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78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B419842-592E-434F-A9A0-9D056E8796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 err="1"/>
              <a:t>Recap</a:t>
            </a:r>
            <a:r>
              <a:rPr lang="nb-NO" dirty="0"/>
              <a:t> Microdata </a:t>
            </a:r>
            <a:r>
              <a:rPr lang="nb-NO" dirty="0" err="1"/>
              <a:t>Protection</a:t>
            </a:r>
            <a:endParaRPr lang="nb-NO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A0095F8-98D7-4910-A38E-D9915094E0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 dirty="0"/>
              <a:t>SDC COURSE 2025</a:t>
            </a:r>
          </a:p>
        </p:txBody>
      </p:sp>
    </p:spTree>
    <p:extLst>
      <p:ext uri="{BB962C8B-B14F-4D97-AF65-F5344CB8AC3E}">
        <p14:creationId xmlns:p14="http://schemas.microsoft.com/office/powerpoint/2010/main" val="429471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62BBCC-062D-E4D0-D7D2-485FE6ADFE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F964940-4010-A7AF-10A6-C47FF09F6AC4}"/>
              </a:ext>
            </a:extLst>
          </p:cNvPr>
          <p:cNvSpPr/>
          <p:nvPr/>
        </p:nvSpPr>
        <p:spPr>
          <a:xfrm>
            <a:off x="8699954" y="4835763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AA89772B-098A-B7A0-EC5B-E20DEC147ACC}"/>
              </a:ext>
            </a:extLst>
          </p:cNvPr>
          <p:cNvGraphicFramePr>
            <a:graphicFrameLocks noGrp="1"/>
          </p:cNvGraphicFramePr>
          <p:nvPr/>
        </p:nvGraphicFramePr>
        <p:xfrm>
          <a:off x="2852260" y="3428508"/>
          <a:ext cx="801871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44811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235393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  <a:gridCol w="1600518">
                  <a:extLst>
                    <a:ext uri="{9D8B030D-6E8A-4147-A177-3AD203B41FA5}">
                      <a16:colId xmlns:a16="http://schemas.microsoft.com/office/drawing/2014/main" val="3240661509"/>
                    </a:ext>
                  </a:extLst>
                </a:gridCol>
                <a:gridCol w="850837">
                  <a:extLst>
                    <a:ext uri="{9D8B030D-6E8A-4147-A177-3AD203B41FA5}">
                      <a16:colId xmlns:a16="http://schemas.microsoft.com/office/drawing/2014/main" val="22791271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Nationality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Job satisfaction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Weight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42000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German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Prime minister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53000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    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9738812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0C6267E0-D8F6-9AA7-3418-77CBFF2DB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359" y="551048"/>
            <a:ext cx="9651619" cy="737425"/>
          </a:xfrm>
        </p:spPr>
        <p:txBody>
          <a:bodyPr/>
          <a:lstStyle/>
          <a:p>
            <a:r>
              <a:rPr lang="en-US" dirty="0"/>
              <a:t>Delete Direct Identifiers!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975F75B-370B-83D0-A741-823239DC1982}"/>
              </a:ext>
            </a:extLst>
          </p:cNvPr>
          <p:cNvCxnSpPr>
            <a:cxnSpLocks/>
          </p:cNvCxnSpPr>
          <p:nvPr/>
        </p:nvCxnSpPr>
        <p:spPr>
          <a:xfrm flipH="1">
            <a:off x="3618250" y="2929733"/>
            <a:ext cx="206205" cy="395098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D21B74A-339D-9776-0284-7A4B4F275F97}"/>
              </a:ext>
            </a:extLst>
          </p:cNvPr>
          <p:cNvCxnSpPr>
            <a:cxnSpLocks/>
          </p:cNvCxnSpPr>
          <p:nvPr/>
        </p:nvCxnSpPr>
        <p:spPr>
          <a:xfrm flipH="1">
            <a:off x="4395895" y="2937231"/>
            <a:ext cx="157978" cy="39509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5510E45-3E6A-7A26-5A19-6E0FCFBBF137}"/>
              </a:ext>
            </a:extLst>
          </p:cNvPr>
          <p:cNvCxnSpPr>
            <a:cxnSpLocks/>
          </p:cNvCxnSpPr>
          <p:nvPr/>
        </p:nvCxnSpPr>
        <p:spPr>
          <a:xfrm>
            <a:off x="5385195" y="2937231"/>
            <a:ext cx="87644" cy="39509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E393A65-53C7-336E-D348-23428EC7E737}"/>
              </a:ext>
            </a:extLst>
          </p:cNvPr>
          <p:cNvCxnSpPr>
            <a:cxnSpLocks/>
          </p:cNvCxnSpPr>
          <p:nvPr/>
        </p:nvCxnSpPr>
        <p:spPr>
          <a:xfrm>
            <a:off x="6197568" y="2929897"/>
            <a:ext cx="247141" cy="38743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38681B07-9E7D-EC10-FDF5-6F3C3EF7C465}"/>
              </a:ext>
            </a:extLst>
          </p:cNvPr>
          <p:cNvSpPr/>
          <p:nvPr/>
        </p:nvSpPr>
        <p:spPr>
          <a:xfrm>
            <a:off x="3643853" y="1970360"/>
            <a:ext cx="2785217" cy="85153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Quasi-identifiers</a:t>
            </a:r>
          </a:p>
          <a:p>
            <a:pPr algn="ctr"/>
            <a:r>
              <a:rPr lang="en-US" sz="2400" noProof="0" dirty="0"/>
              <a:t>(key variables)</a:t>
            </a:r>
          </a:p>
        </p:txBody>
      </p:sp>
    </p:spTree>
    <p:extLst>
      <p:ext uri="{BB962C8B-B14F-4D97-AF65-F5344CB8AC3E}">
        <p14:creationId xmlns:p14="http://schemas.microsoft.com/office/powerpoint/2010/main" val="2079422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70C577-4CC5-9541-21F1-544757544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B77276A2-E35E-84E2-21AB-5F38F9DED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99" y="551048"/>
            <a:ext cx="11430000" cy="922152"/>
          </a:xfrm>
        </p:spPr>
        <p:txBody>
          <a:bodyPr/>
          <a:lstStyle/>
          <a:p>
            <a:r>
              <a:rPr lang="en-US" dirty="0"/>
              <a:t>Statistical Disclosure Control (SDC) for Microdata</a:t>
            </a:r>
            <a:endParaRPr lang="en-US" noProof="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86B6838-2CD7-D05A-7E00-39FA4C6D1E94}"/>
              </a:ext>
            </a:extLst>
          </p:cNvPr>
          <p:cNvSpPr/>
          <p:nvPr/>
        </p:nvSpPr>
        <p:spPr>
          <a:xfrm>
            <a:off x="4630766" y="1862176"/>
            <a:ext cx="2930469" cy="69864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Apply</a:t>
            </a:r>
          </a:p>
          <a:p>
            <a:pPr algn="ctr"/>
            <a:r>
              <a:rPr lang="en-US" sz="1800" noProof="0" dirty="0"/>
              <a:t>Anonymization Methods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5BF223A-F419-AD6F-6431-4490C5E61514}"/>
              </a:ext>
            </a:extLst>
          </p:cNvPr>
          <p:cNvSpPr/>
          <p:nvPr/>
        </p:nvSpPr>
        <p:spPr>
          <a:xfrm>
            <a:off x="3301968" y="5117215"/>
            <a:ext cx="1278584" cy="69864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Evaluate </a:t>
            </a:r>
          </a:p>
          <a:p>
            <a:pPr algn="ctr"/>
            <a:r>
              <a:rPr lang="en-US" sz="1800" noProof="0" dirty="0"/>
              <a:t>Risk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83CF33E7-F957-1049-6A57-B396B9B493C0}"/>
              </a:ext>
            </a:extLst>
          </p:cNvPr>
          <p:cNvSpPr/>
          <p:nvPr/>
        </p:nvSpPr>
        <p:spPr>
          <a:xfrm>
            <a:off x="4693505" y="2749133"/>
            <a:ext cx="2804988" cy="2245640"/>
          </a:xfrm>
          <a:prstGeom prst="triangle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96CB1FA-9708-80F3-F7D5-FCDCD6439E85}"/>
              </a:ext>
            </a:extLst>
          </p:cNvPr>
          <p:cNvSpPr/>
          <p:nvPr/>
        </p:nvSpPr>
        <p:spPr>
          <a:xfrm>
            <a:off x="7611449" y="5117215"/>
            <a:ext cx="1278584" cy="69864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Evaluate </a:t>
            </a:r>
          </a:p>
          <a:p>
            <a:pPr algn="ctr"/>
            <a:r>
              <a:rPr lang="en-US" sz="1800" noProof="0" dirty="0"/>
              <a:t>Utility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44F630F-3C97-EEE8-86C6-89C77DF4F8C6}"/>
              </a:ext>
            </a:extLst>
          </p:cNvPr>
          <p:cNvCxnSpPr/>
          <p:nvPr/>
        </p:nvCxnSpPr>
        <p:spPr>
          <a:xfrm>
            <a:off x="2363893" y="4104641"/>
            <a:ext cx="724747" cy="819573"/>
          </a:xfrm>
          <a:prstGeom prst="straightConnector1">
            <a:avLst/>
          </a:prstGeom>
          <a:ln w="1270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7010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A731C8-CCB3-861A-9015-75CB6E8E6A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637F33-4093-5DB4-9947-BAA707966560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tel 3">
            <a:extLst>
              <a:ext uri="{FF2B5EF4-FFF2-40B4-BE49-F238E27FC236}">
                <a16:creationId xmlns:a16="http://schemas.microsoft.com/office/drawing/2014/main" id="{00274B53-1B98-7B76-6E7C-842B6B593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175" y="551048"/>
            <a:ext cx="10961649" cy="733543"/>
          </a:xfrm>
        </p:spPr>
        <p:txBody>
          <a:bodyPr/>
          <a:lstStyle/>
          <a:p>
            <a:r>
              <a:rPr lang="en-US" dirty="0"/>
              <a:t>Sample Frequency </a:t>
            </a:r>
            <a:r>
              <a:rPr lang="en-US" dirty="0" err="1"/>
              <a:t>f</a:t>
            </a:r>
            <a:r>
              <a:rPr lang="en-US" baseline="-25000" dirty="0" err="1"/>
              <a:t>k</a:t>
            </a:r>
            <a:endParaRPr lang="en-US" dirty="0"/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4280418B-82E2-D5F4-9ABF-023DEE03140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45158" y="1456381"/>
            <a:ext cx="8928778" cy="170621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Consider each combination k of key variables:</a:t>
            </a:r>
          </a:p>
          <a:p>
            <a:pPr>
              <a:lnSpc>
                <a:spcPct val="100000"/>
              </a:lnSpc>
            </a:pPr>
            <a:r>
              <a:rPr lang="en-US" dirty="0"/>
              <a:t>Each such combination is called a key</a:t>
            </a:r>
          </a:p>
          <a:p>
            <a:pPr>
              <a:lnSpc>
                <a:spcPct val="100000"/>
              </a:lnSpc>
            </a:pPr>
            <a:r>
              <a:rPr lang="en-US" dirty="0"/>
              <a:t>Let </a:t>
            </a:r>
            <a:r>
              <a:rPr lang="en-US" dirty="0" err="1"/>
              <a:t>f</a:t>
            </a:r>
            <a:r>
              <a:rPr lang="en-US" baseline="-25000" dirty="0" err="1"/>
              <a:t>k</a:t>
            </a:r>
            <a:r>
              <a:rPr lang="en-US" baseline="-25000" dirty="0"/>
              <a:t> </a:t>
            </a:r>
            <a:r>
              <a:rPr lang="en-US" dirty="0"/>
              <a:t>be the number of units in sample with a key = k</a:t>
            </a:r>
            <a:endParaRPr lang="en-US" noProof="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048BAAD-F5CC-8451-D201-4DE785CA42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0312963"/>
              </p:ext>
            </p:extLst>
          </p:nvPr>
        </p:nvGraphicFramePr>
        <p:xfrm>
          <a:off x="1719571" y="3547909"/>
          <a:ext cx="2989834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741424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370205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Software Engineer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4738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Software Engineer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4449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263573"/>
                  </a:ext>
                </a:extLst>
              </a:tr>
            </a:tbl>
          </a:graphicData>
        </a:graphic>
      </p:graphicFrame>
      <p:sp>
        <p:nvSpPr>
          <p:cNvPr id="20" name="Rectangle 19">
            <a:extLst>
              <a:ext uri="{FF2B5EF4-FFF2-40B4-BE49-F238E27FC236}">
                <a16:creationId xmlns:a16="http://schemas.microsoft.com/office/drawing/2014/main" id="{89BC9F18-E85B-4315-C3D5-BD076E80BB66}"/>
              </a:ext>
            </a:extLst>
          </p:cNvPr>
          <p:cNvSpPr/>
          <p:nvPr/>
        </p:nvSpPr>
        <p:spPr>
          <a:xfrm>
            <a:off x="4329404" y="3547909"/>
            <a:ext cx="379990" cy="2985585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CDE0EE73-594B-F45F-B0B6-6E6BF3544001}"/>
              </a:ext>
            </a:extLst>
          </p:cNvPr>
          <p:cNvSpPr txBox="1">
            <a:spLocks/>
          </p:cNvSpPr>
          <p:nvPr/>
        </p:nvSpPr>
        <p:spPr>
          <a:xfrm>
            <a:off x="7319227" y="3339050"/>
            <a:ext cx="3657599" cy="35465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600" dirty="0">
                <a:latin typeface="Lucida Console" panose="020B0609040504020204" pitchFamily="49" charset="0"/>
              </a:rPr>
              <a:t>sdc_0@risk$individual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600" dirty="0">
                <a:latin typeface="Lucida Console" panose="020B0609040504020204" pitchFamily="49" charset="0"/>
              </a:rPr>
              <a:t>            risk </a:t>
            </a:r>
            <a:r>
              <a:rPr lang="en-US" sz="1600" dirty="0" err="1">
                <a:latin typeface="Lucida Console" panose="020B0609040504020204" pitchFamily="49" charset="0"/>
              </a:rPr>
              <a:t>fk</a:t>
            </a:r>
            <a:r>
              <a:rPr lang="en-US" sz="1600" dirty="0">
                <a:latin typeface="Lucida Console" panose="020B0609040504020204" pitchFamily="49" charset="0"/>
              </a:rPr>
              <a:t>    </a:t>
            </a:r>
            <a:r>
              <a:rPr lang="en-US" sz="1600" dirty="0" err="1">
                <a:latin typeface="Lucida Console" panose="020B0609040504020204" pitchFamily="49" charset="0"/>
              </a:rPr>
              <a:t>Fk</a:t>
            </a:r>
            <a:endParaRPr lang="en-US" sz="1600" dirty="0">
              <a:latin typeface="Lucida Console" panose="020B0609040504020204" pitchFamily="49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600" dirty="0">
                <a:latin typeface="Lucida Console" panose="020B0609040504020204" pitchFamily="49" charset="0"/>
              </a:rPr>
              <a:t>[1,] 0.017144262  2 110.0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600" dirty="0">
                <a:latin typeface="Lucida Console" panose="020B0609040504020204" pitchFamily="49" charset="0"/>
              </a:rPr>
              <a:t>[2,] 0.022042326  2  84.5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600" dirty="0">
                <a:latin typeface="Lucida Console" panose="020B0609040504020204" pitchFamily="49" charset="0"/>
              </a:rPr>
              <a:t>[3,] 0.022042326  2  84.5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600" dirty="0">
                <a:latin typeface="Lucida Console" panose="020B0609040504020204" pitchFamily="49" charset="0"/>
              </a:rPr>
              <a:t>[4,] 0.177075834  1  17.0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600" dirty="0">
                <a:latin typeface="Lucida Console" panose="020B0609040504020204" pitchFamily="49" charset="0"/>
              </a:rPr>
              <a:t>[5,] 0.003581243  2 549.0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600" dirty="0">
                <a:latin typeface="Lucida Console" panose="020B0609040504020204" pitchFamily="49" charset="0"/>
              </a:rPr>
              <a:t>[6,] 0.003581243  2 549.0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600" dirty="0">
                <a:latin typeface="Lucida Console" panose="020B0609040504020204" pitchFamily="49" charset="0"/>
              </a:rPr>
              <a:t>[7,] 0.402359478  1   5.0</a:t>
            </a:r>
          </a:p>
        </p:txBody>
      </p:sp>
    </p:spTree>
    <p:extLst>
      <p:ext uri="{BB962C8B-B14F-4D97-AF65-F5344CB8AC3E}">
        <p14:creationId xmlns:p14="http://schemas.microsoft.com/office/powerpoint/2010/main" val="3178409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8D35D-826A-FF21-C960-B5003DCC09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C8AD820-F1E7-63B9-488C-E735D79C6884}"/>
              </a:ext>
            </a:extLst>
          </p:cNvPr>
          <p:cNvSpPr/>
          <p:nvPr/>
        </p:nvSpPr>
        <p:spPr>
          <a:xfrm>
            <a:off x="8598095" y="4838077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86E5FF7D-89DD-5474-A924-8E0B56B8433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832" y="4834608"/>
            <a:ext cx="3771900" cy="2536810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1800" dirty="0"/>
              <a:t>Number of records violating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2-anonymity: 0 (0.000%)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3-anonymity: 4 (57.143%)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5-anonymity: 7 (100.000%)</a:t>
            </a:r>
            <a:endParaRPr lang="en-US" sz="1800" noProof="0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96EDE43-B20A-7C29-47F8-199D4688EA7D}"/>
              </a:ext>
            </a:extLst>
          </p:cNvPr>
          <p:cNvGraphicFramePr>
            <a:graphicFrameLocks noGrp="1"/>
          </p:cNvGraphicFramePr>
          <p:nvPr/>
        </p:nvGraphicFramePr>
        <p:xfrm>
          <a:off x="1619844" y="1485670"/>
          <a:ext cx="249967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370205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263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7814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1862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6114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6629046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75A8B8A-523D-AA42-35FF-8218A3B46414}"/>
              </a:ext>
            </a:extLst>
          </p:cNvPr>
          <p:cNvGraphicFramePr>
            <a:graphicFrameLocks noGrp="1"/>
          </p:cNvGraphicFramePr>
          <p:nvPr/>
        </p:nvGraphicFramePr>
        <p:xfrm>
          <a:off x="8072478" y="1485785"/>
          <a:ext cx="249967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370205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263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Academic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3029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Academic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23927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Academic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5828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Academic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0782235"/>
                  </a:ext>
                </a:extLst>
              </a:tr>
            </a:tbl>
          </a:graphicData>
        </a:graphic>
      </p:graphicFrame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6AFD3D2-5425-F9E0-0FCE-0B426D7D9F68}"/>
              </a:ext>
            </a:extLst>
          </p:cNvPr>
          <p:cNvCxnSpPr>
            <a:cxnSpLocks/>
          </p:cNvCxnSpPr>
          <p:nvPr/>
        </p:nvCxnSpPr>
        <p:spPr>
          <a:xfrm>
            <a:off x="5232446" y="3180323"/>
            <a:ext cx="1812725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6332EC3-36C2-D13E-42DD-9CE15243D9C2}"/>
              </a:ext>
            </a:extLst>
          </p:cNvPr>
          <p:cNvSpPr/>
          <p:nvPr/>
        </p:nvSpPr>
        <p:spPr>
          <a:xfrm>
            <a:off x="5530136" y="2526850"/>
            <a:ext cx="1131725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Recode</a:t>
            </a:r>
            <a:endParaRPr lang="en-US" sz="1800" noProof="0" dirty="0"/>
          </a:p>
        </p:txBody>
      </p:sp>
      <p:sp>
        <p:nvSpPr>
          <p:cNvPr id="14" name="Plassholder for innhold 4">
            <a:extLst>
              <a:ext uri="{FF2B5EF4-FFF2-40B4-BE49-F238E27FC236}">
                <a16:creationId xmlns:a16="http://schemas.microsoft.com/office/drawing/2014/main" id="{50EC73B5-9A6B-E4B0-D479-D5B79D2A49A6}"/>
              </a:ext>
            </a:extLst>
          </p:cNvPr>
          <p:cNvSpPr txBox="1">
            <a:spLocks/>
          </p:cNvSpPr>
          <p:nvPr/>
        </p:nvSpPr>
        <p:spPr>
          <a:xfrm>
            <a:off x="7804924" y="4834608"/>
            <a:ext cx="3771900" cy="25368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dirty="0"/>
              <a:t>Number of records violating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2-anonymity: 0 (0.000%)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3-anonymity: 0 (0.000%)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5-anonymity: 7 (100.000%)</a:t>
            </a:r>
          </a:p>
        </p:txBody>
      </p:sp>
      <p:sp>
        <p:nvSpPr>
          <p:cNvPr id="44" name="Tittel 3">
            <a:extLst>
              <a:ext uri="{FF2B5EF4-FFF2-40B4-BE49-F238E27FC236}">
                <a16:creationId xmlns:a16="http://schemas.microsoft.com/office/drawing/2014/main" id="{CBE15DDB-6828-CD4D-C612-7DD9B053B08C}"/>
              </a:ext>
            </a:extLst>
          </p:cNvPr>
          <p:cNvSpPr txBox="1">
            <a:spLocks/>
          </p:cNvSpPr>
          <p:nvPr/>
        </p:nvSpPr>
        <p:spPr>
          <a:xfrm>
            <a:off x="1219359" y="551048"/>
            <a:ext cx="9651619" cy="773550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Risk Measure: k-anonymity — Example	</a:t>
            </a:r>
          </a:p>
        </p:txBody>
      </p:sp>
    </p:spTree>
    <p:extLst>
      <p:ext uri="{BB962C8B-B14F-4D97-AF65-F5344CB8AC3E}">
        <p14:creationId xmlns:p14="http://schemas.microsoft.com/office/powerpoint/2010/main" val="1356289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85B26F-EA65-C272-6002-1AA30295B3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5CAF35D-EBAC-E822-07FF-CEEEFAF0399D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69A32BB-371E-67B7-35D4-4AB1A6D3D13B}"/>
              </a:ext>
            </a:extLst>
          </p:cNvPr>
          <p:cNvGraphicFramePr>
            <a:graphicFrameLocks noGrp="1"/>
          </p:cNvGraphicFramePr>
          <p:nvPr/>
        </p:nvGraphicFramePr>
        <p:xfrm>
          <a:off x="4010717" y="4219587"/>
          <a:ext cx="3350515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0837">
                  <a:extLst>
                    <a:ext uri="{9D8B030D-6E8A-4147-A177-3AD203B41FA5}">
                      <a16:colId xmlns:a16="http://schemas.microsoft.com/office/drawing/2014/main" val="458868656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370205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Weight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263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200" noProof="0" dirty="0"/>
                        <a:t>Prime Minister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7814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611407"/>
                  </a:ext>
                </a:extLst>
              </a:tr>
            </a:tbl>
          </a:graphicData>
        </a:graphic>
      </p:graphicFrame>
      <p:sp>
        <p:nvSpPr>
          <p:cNvPr id="4" name="Tittel 3">
            <a:extLst>
              <a:ext uri="{FF2B5EF4-FFF2-40B4-BE49-F238E27FC236}">
                <a16:creationId xmlns:a16="http://schemas.microsoft.com/office/drawing/2014/main" id="{E97DDC99-3D48-211C-82FE-384316B29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829" y="183695"/>
            <a:ext cx="10961649" cy="733543"/>
          </a:xfrm>
        </p:spPr>
        <p:txBody>
          <a:bodyPr/>
          <a:lstStyle/>
          <a:p>
            <a:r>
              <a:rPr lang="en-US" dirty="0" err="1"/>
              <a:t>F</a:t>
            </a:r>
            <a:r>
              <a:rPr lang="en-US" baseline="-25000" dirty="0" err="1"/>
              <a:t>k</a:t>
            </a:r>
            <a:r>
              <a:rPr lang="en-US" baseline="-25000" dirty="0"/>
              <a:t> </a:t>
            </a:r>
            <a:r>
              <a:rPr lang="en-US" dirty="0"/>
              <a:t>and </a:t>
            </a:r>
            <a:r>
              <a:rPr lang="en-US" dirty="0" err="1"/>
              <a:t>r</a:t>
            </a:r>
            <a:r>
              <a:rPr lang="en-US" baseline="-25000" dirty="0" err="1"/>
              <a:t>k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9B81474-01CC-29FF-F296-0161DE218783}"/>
              </a:ext>
            </a:extLst>
          </p:cNvPr>
          <p:cNvGraphicFramePr>
            <a:graphicFrameLocks noGrp="1"/>
          </p:cNvGraphicFramePr>
          <p:nvPr/>
        </p:nvGraphicFramePr>
        <p:xfrm>
          <a:off x="8808622" y="2365387"/>
          <a:ext cx="3051747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741424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432118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4738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Software Engineer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4449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263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Software Engineer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7716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Prime Minister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9256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5800372"/>
                  </a:ext>
                </a:extLst>
              </a:tr>
            </a:tbl>
          </a:graphicData>
        </a:graphic>
      </p:graphicFrame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B7542E3-D73B-6546-2E68-0E0BFC94F285}"/>
              </a:ext>
            </a:extLst>
          </p:cNvPr>
          <p:cNvSpPr/>
          <p:nvPr/>
        </p:nvSpPr>
        <p:spPr>
          <a:xfrm>
            <a:off x="8912509" y="1831047"/>
            <a:ext cx="2945572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Population (100 records)</a:t>
            </a:r>
            <a:endParaRPr lang="en-US" sz="1800" noProof="0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70B8F59-2ABF-7056-37C8-A8C7F649FAD0}"/>
              </a:ext>
            </a:extLst>
          </p:cNvPr>
          <p:cNvSpPr/>
          <p:nvPr/>
        </p:nvSpPr>
        <p:spPr>
          <a:xfrm>
            <a:off x="4578009" y="3698565"/>
            <a:ext cx="2215930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Sample (5 records)</a:t>
            </a:r>
            <a:endParaRPr lang="en-US" sz="1800" noProof="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Rounded Rectangle 2">
                <a:extLst>
                  <a:ext uri="{FF2B5EF4-FFF2-40B4-BE49-F238E27FC236}">
                    <a16:creationId xmlns:a16="http://schemas.microsoft.com/office/drawing/2014/main" id="{EAB73554-D4ED-43B9-E5EC-7CF90359543E}"/>
                  </a:ext>
                </a:extLst>
              </p:cNvPr>
              <p:cNvSpPr/>
              <p:nvPr/>
            </p:nvSpPr>
            <p:spPr>
              <a:xfrm>
                <a:off x="593189" y="4656372"/>
                <a:ext cx="2793558" cy="1429658"/>
              </a:xfrm>
              <a:prstGeom prst="roundRect">
                <a:avLst/>
              </a:prstGeom>
              <a:solidFill>
                <a:schemeClr val="accent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spcBef>
                    <a:spcPts val="600"/>
                  </a:spcBef>
                </a:pPr>
                <a:r>
                  <a:rPr lang="en-US" sz="1800" dirty="0"/>
                  <a:t>k = {F, Investor}</a:t>
                </a:r>
              </a:p>
              <a:p>
                <a:pPr algn="ctr">
                  <a:spcBef>
                    <a:spcPts val="6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nb-NO" sz="1800" i="1">
                                <a:latin typeface="Cambria Math" panose="02040503050406030204" pitchFamily="18" charset="0"/>
                              </a:rPr>
                              <m:t>F</m:t>
                            </m:r>
                          </m:e>
                        </m:acc>
                      </m:e>
                      <m:sub>
                        <m:r>
                          <m:rPr>
                            <m:sty m:val="p"/>
                          </m:rPr>
                          <a:rPr lang="nb-NO" sz="1800" i="1">
                            <a:latin typeface="Cambria Math" panose="02040503050406030204" pitchFamily="18" charset="0"/>
                          </a:rPr>
                          <m:t>k</m:t>
                        </m:r>
                      </m:sub>
                    </m:sSub>
                    <m:r>
                      <a:rPr lang="nb-NO" sz="1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/>
                  <a:t>= 10+20+30 = 60</a:t>
                </a:r>
              </a:p>
              <a:p>
                <a:pPr algn="ctr">
                  <a:spcBef>
                    <a:spcPts val="6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ar-AE" sz="1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1800" i="1" dirty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ar-AE" sz="1800" i="1" dirty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1800" dirty="0"/>
                  <a:t> = 1/60 = 0.016x</a:t>
                </a:r>
              </a:p>
            </p:txBody>
          </p:sp>
        </mc:Choice>
        <mc:Fallback>
          <p:sp>
            <p:nvSpPr>
              <p:cNvPr id="3" name="Rounded Rectangle 2">
                <a:extLst>
                  <a:ext uri="{FF2B5EF4-FFF2-40B4-BE49-F238E27FC236}">
                    <a16:creationId xmlns:a16="http://schemas.microsoft.com/office/drawing/2014/main" id="{EAB73554-D4ED-43B9-E5EC-7CF90359543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189" y="4656372"/>
                <a:ext cx="2793558" cy="1429658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le 8">
                <a:extLst>
                  <a:ext uri="{FF2B5EF4-FFF2-40B4-BE49-F238E27FC236}">
                    <a16:creationId xmlns:a16="http://schemas.microsoft.com/office/drawing/2014/main" id="{D8CDA2E7-CEE3-0702-6F81-B6D022C11273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7361232" y="4219587"/>
              <a:ext cx="1115061" cy="22250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32118">
                      <a:extLst>
                        <a:ext uri="{9D8B030D-6E8A-4147-A177-3AD203B41FA5}">
                          <a16:colId xmlns:a16="http://schemas.microsoft.com/office/drawing/2014/main" val="3801870486"/>
                        </a:ext>
                      </a:extLst>
                    </a:gridCol>
                    <a:gridCol w="682943">
                      <a:extLst>
                        <a:ext uri="{9D8B030D-6E8A-4147-A177-3AD203B41FA5}">
                          <a16:colId xmlns:a16="http://schemas.microsoft.com/office/drawing/2014/main" val="291068101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nb-NO" sz="1400" i="1">
                                            <a:latin typeface="Cambria Math" panose="02040503050406030204" pitchFamily="18" charset="0"/>
                                          </a:rPr>
                                          <m:t>F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nb-NO" sz="1400" i="1">
                                        <a:latin typeface="Cambria Math" panose="02040503050406030204" pitchFamily="18" charset="0"/>
                                      </a:rPr>
                                      <m:t>k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noProof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sz="1400" i="1" dirty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ar-AE" sz="1400" i="1" dirty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noProof="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3716588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1887226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4162189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3982635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1.000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93781401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30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0.033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0361140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le 8">
                <a:extLst>
                  <a:ext uri="{FF2B5EF4-FFF2-40B4-BE49-F238E27FC236}">
                    <a16:creationId xmlns:a16="http://schemas.microsoft.com/office/drawing/2014/main" id="{D8CDA2E7-CEE3-0702-6F81-B6D022C1127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22440356"/>
                  </p:ext>
                </p:extLst>
              </p:nvPr>
            </p:nvGraphicFramePr>
            <p:xfrm>
              <a:off x="7361232" y="4219587"/>
              <a:ext cx="1115061" cy="22250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32118">
                      <a:extLst>
                        <a:ext uri="{9D8B030D-6E8A-4147-A177-3AD203B41FA5}">
                          <a16:colId xmlns:a16="http://schemas.microsoft.com/office/drawing/2014/main" val="3801870486"/>
                        </a:ext>
                      </a:extLst>
                    </a:gridCol>
                    <a:gridCol w="682943">
                      <a:extLst>
                        <a:ext uri="{9D8B030D-6E8A-4147-A177-3AD203B41FA5}">
                          <a16:colId xmlns:a16="http://schemas.microsoft.com/office/drawing/2014/main" val="291068101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941" t="-3448" r="-167647" b="-5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3636" t="-3448" r="-3636" b="-51724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3716588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1887226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4162189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3982635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1.000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93781401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30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0.033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03611407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Plassholder for innhold 4">
                <a:extLst>
                  <a:ext uri="{FF2B5EF4-FFF2-40B4-BE49-F238E27FC236}">
                    <a16:creationId xmlns:a16="http://schemas.microsoft.com/office/drawing/2014/main" id="{B306DBB4-1DCD-BE70-7C92-3C5DAE8BA2F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82260" y="996080"/>
                <a:ext cx="7043558" cy="267603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11" indent="-228611" algn="l" defTabSz="914446" rtl="0" eaLnBrk="1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90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rgbClr val="274247"/>
                    </a:solidFill>
                    <a:latin typeface="+mn-lt"/>
                    <a:ea typeface="+mn-ea"/>
                    <a:cs typeface="+mn-cs"/>
                  </a:defRPr>
                </a:lvl1pPr>
                <a:lvl2pPr marL="396079" indent="-144029" algn="l" defTabSz="914446" rtl="0" eaLnBrk="1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600"/>
                  </a:spcAft>
                  <a:buSzPct val="100000"/>
                  <a:buFont typeface="Arial" panose="020B0604020202020204" pitchFamily="34" charset="0"/>
                  <a:buChar char="◦"/>
                  <a:defRPr sz="1800" kern="1200">
                    <a:solidFill>
                      <a:srgbClr val="274247"/>
                    </a:solidFill>
                    <a:latin typeface="+mn-lt"/>
                    <a:ea typeface="+mn-ea"/>
                    <a:cs typeface="+mn-cs"/>
                  </a:defRPr>
                </a:lvl2pPr>
                <a:lvl3pPr marL="522104" indent="-108022" algn="l" defTabSz="914446" rtl="0" eaLnBrk="1" latinLnBrk="0" hangingPunct="1">
                  <a:lnSpc>
                    <a:spcPct val="150000"/>
                  </a:lnSpc>
                  <a:spcBef>
                    <a:spcPts val="300"/>
                  </a:spcBef>
                  <a:spcAft>
                    <a:spcPts val="400"/>
                  </a:spcAft>
                  <a:buFont typeface="Open Sans" panose="020B0606030504020204" pitchFamily="34" charset="0"/>
                  <a:buChar char="­"/>
                  <a:defRPr sz="1400" kern="1200">
                    <a:solidFill>
                      <a:srgbClr val="274247"/>
                    </a:solidFill>
                    <a:latin typeface="+mn-lt"/>
                    <a:ea typeface="+mn-ea"/>
                    <a:cs typeface="+mn-cs"/>
                  </a:defRPr>
                </a:lvl3pPr>
                <a:lvl4pPr marL="666133" indent="-99020" algn="l" defTabSz="914446" rtl="0" eaLnBrk="1" latinLnBrk="0" hangingPunct="1">
                  <a:lnSpc>
                    <a:spcPct val="150000"/>
                  </a:lnSpc>
                  <a:spcBef>
                    <a:spcPts val="250"/>
                  </a:spcBef>
                  <a:buFont typeface="Open Sans" panose="020B0606030504020204" pitchFamily="34" charset="0"/>
                  <a:buChar char="­"/>
                  <a:defRPr sz="1050" kern="1200">
                    <a:solidFill>
                      <a:srgbClr val="274247"/>
                    </a:solidFill>
                    <a:latin typeface="+mn-lt"/>
                    <a:ea typeface="+mn-ea"/>
                    <a:cs typeface="+mn-cs"/>
                  </a:defRPr>
                </a:lvl4pPr>
                <a:lvl5pPr marL="774155" indent="-90018" algn="l" defTabSz="914446" rtl="0" eaLnBrk="1" latinLnBrk="0" hangingPunct="1">
                  <a:lnSpc>
                    <a:spcPct val="150000"/>
                  </a:lnSpc>
                  <a:spcBef>
                    <a:spcPts val="250"/>
                  </a:spcBef>
                  <a:buFont typeface="Open Sans" panose="020B0606030504020204" pitchFamily="34" charset="0"/>
                  <a:buChar char="­"/>
                  <a:defRPr sz="1000" kern="1200">
                    <a:solidFill>
                      <a:srgbClr val="274247"/>
                    </a:solidFill>
                    <a:latin typeface="+mn-lt"/>
                    <a:ea typeface="+mn-ea"/>
                    <a:cs typeface="+mn-cs"/>
                  </a:defRPr>
                </a:lvl5pPr>
                <a:lvl6pPr marL="2514726" indent="-228611" algn="l" defTabSz="914446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948" indent="-228611" algn="l" defTabSz="914446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171" indent="-228611" algn="l" defTabSz="914446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394" indent="-228611" algn="l" defTabSz="914446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00000"/>
                  </a:lnSpc>
                </a:pPr>
                <a:r>
                  <a:rPr lang="en-US" sz="1800" dirty="0"/>
                  <a:t>f</a:t>
                </a:r>
                <a:r>
                  <a:rPr lang="en-US" sz="1800" baseline="-25000" dirty="0" err="1"/>
                  <a:t>k</a:t>
                </a:r>
                <a:r>
                  <a:rPr lang="en-US" sz="1800" dirty="0"/>
                  <a:t>: </a:t>
                </a:r>
                <a:r>
                  <a:rPr lang="en-US" sz="1800" b="1" dirty="0"/>
                  <a:t>sample frequency </a:t>
                </a:r>
                <a:r>
                  <a:rPr lang="en-US" sz="1800" dirty="0"/>
                  <a:t>of k</a:t>
                </a:r>
              </a:p>
              <a:p>
                <a:pPr>
                  <a:lnSpc>
                    <a:spcPct val="100000"/>
                  </a:lnSpc>
                </a:pPr>
                <a:r>
                  <a:rPr lang="en-US" sz="1800" dirty="0" err="1"/>
                  <a:t>F</a:t>
                </a:r>
                <a:r>
                  <a:rPr lang="en-US" sz="1800" baseline="-25000" dirty="0" err="1"/>
                  <a:t>k</a:t>
                </a:r>
                <a:r>
                  <a:rPr lang="en-US" sz="1800" dirty="0"/>
                  <a:t>: </a:t>
                </a:r>
                <a:r>
                  <a:rPr lang="en-US" sz="1800" b="1" dirty="0"/>
                  <a:t>population frequency </a:t>
                </a:r>
                <a:r>
                  <a:rPr lang="en-US" sz="1800" dirty="0"/>
                  <a:t>of k</a:t>
                </a:r>
              </a:p>
              <a:p>
                <a:pPr>
                  <a:lnSpc>
                    <a:spcPct val="10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nb-NO" sz="1800" i="1">
                                <a:latin typeface="Cambria Math" panose="02040503050406030204" pitchFamily="18" charset="0"/>
                              </a:rPr>
                              <m:t>F</m:t>
                            </m:r>
                          </m:e>
                        </m:acc>
                      </m:e>
                      <m:sub>
                        <m:r>
                          <m:rPr>
                            <m:sty m:val="p"/>
                          </m:rPr>
                          <a:rPr lang="nb-NO" sz="1800" i="1">
                            <a:latin typeface="Cambria Math" panose="02040503050406030204" pitchFamily="18" charset="0"/>
                          </a:rPr>
                          <m:t>k</m:t>
                        </m:r>
                      </m:sub>
                    </m:sSub>
                  </m:oMath>
                </a14:m>
                <a:r>
                  <a:rPr lang="en-US" sz="1800" dirty="0"/>
                  <a:t>: </a:t>
                </a:r>
                <a:r>
                  <a:rPr lang="en-US" sz="1800" b="1" dirty="0"/>
                  <a:t>estimated population frequency</a:t>
                </a:r>
                <a:r>
                  <a:rPr lang="en-US" sz="1800" dirty="0"/>
                  <a:t> of k</a:t>
                </a:r>
              </a:p>
              <a:p>
                <a:pPr>
                  <a:lnSpc>
                    <a:spcPct val="100000"/>
                  </a:lnSpc>
                </a:pPr>
                <a:r>
                  <a:rPr lang="en-US" sz="1800" dirty="0" err="1"/>
                  <a:t>r</a:t>
                </a:r>
                <a:r>
                  <a:rPr lang="en-US" sz="1800" baseline="-25000" dirty="0" err="1"/>
                  <a:t>k</a:t>
                </a:r>
                <a:r>
                  <a:rPr lang="en-US" sz="1800" dirty="0"/>
                  <a:t>: </a:t>
                </a:r>
                <a:r>
                  <a:rPr lang="en-US" sz="1800" b="1" dirty="0"/>
                  <a:t>individual risk </a:t>
                </a:r>
                <a:r>
                  <a:rPr lang="en-US" sz="1800" dirty="0"/>
                  <a:t>of k</a:t>
                </a:r>
              </a:p>
              <a:p>
                <a:pPr>
                  <a:lnSpc>
                    <a:spcPct val="100000"/>
                  </a:lnSpc>
                </a:pPr>
                <a:r>
                  <a:rPr lang="en-US" sz="1800" dirty="0" err="1"/>
                  <a:t>F</a:t>
                </a:r>
                <a:r>
                  <a:rPr lang="en-US" sz="1800" baseline="-25000" dirty="0" err="1"/>
                  <a:t>k</a:t>
                </a:r>
                <a:r>
                  <a:rPr lang="en-US" sz="1800" dirty="0"/>
                  <a:t> can be used to calculate risk of disclosure</a:t>
                </a:r>
              </a:p>
            </p:txBody>
          </p:sp>
        </mc:Choice>
        <mc:Fallback>
          <p:sp>
            <p:nvSpPr>
              <p:cNvPr id="14" name="Plassholder for innhold 4">
                <a:extLst>
                  <a:ext uri="{FF2B5EF4-FFF2-40B4-BE49-F238E27FC236}">
                    <a16:creationId xmlns:a16="http://schemas.microsoft.com/office/drawing/2014/main" id="{B306DBB4-1DCD-BE70-7C92-3C5DAE8BA2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2260" y="996080"/>
                <a:ext cx="7043558" cy="2676034"/>
              </a:xfrm>
              <a:prstGeom prst="rect">
                <a:avLst/>
              </a:prstGeom>
              <a:blipFill>
                <a:blip r:embed="rId4"/>
                <a:stretch>
                  <a:fillRect l="-721" t="-9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E4C3D74D-7915-BFAC-02E1-0057F3C513F4}"/>
                  </a:ext>
                </a:extLst>
              </p:cNvPr>
              <p:cNvSpPr/>
              <p:nvPr/>
            </p:nvSpPr>
            <p:spPr>
              <a:xfrm>
                <a:off x="6358816" y="860973"/>
                <a:ext cx="2152131" cy="936138"/>
              </a:xfrm>
              <a:prstGeom prst="roundRect">
                <a:avLst/>
              </a:prstGeom>
              <a:solidFill>
                <a:schemeClr val="accent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ar-AE" sz="1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sty m:val="p"/>
                                </m:rPr>
                                <a:rPr lang="en-US" sz="1800" i="1">
                                  <a:latin typeface="Cambria Math" panose="02040503050406030204" pitchFamily="18" charset="0"/>
                                </a:rPr>
                                <m:t>F</m:t>
                              </m:r>
                            </m:e>
                          </m:acc>
                        </m:e>
                        <m:sub>
                          <m:r>
                            <m:rPr>
                              <m:sty m:val="p"/>
                            </m:rPr>
                            <a:rPr lang="en-US" sz="1800" i="1">
                              <a:latin typeface="Cambria Math" panose="02040503050406030204" pitchFamily="18" charset="0"/>
                            </a:rPr>
                            <m:t>k</m:t>
                          </m:r>
                        </m:sub>
                      </m:sSub>
                      <m:r>
                        <a:rPr lang="ar-AE" sz="18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ar-AE" sz="1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  <m:brk m:alnAt="23"/>
                            </m:rPr>
                            <a:rPr lang="en-US" sz="1800" i="1">
                              <a:latin typeface="Cambria Math" panose="02040503050406030204" pitchFamily="18" charset="0"/>
                            </a:rPr>
                            <m:t>k</m:t>
                          </m:r>
                          <m:r>
                            <m:rPr>
                              <m:sty m:val="p"/>
                            </m:rPr>
                            <a:rPr lang="en-US" sz="1800" i="1">
                              <a:latin typeface="Cambria Math" panose="02040503050406030204" pitchFamily="18" charset="0"/>
                            </a:rPr>
                            <m:t>ey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 = </m:t>
                          </m:r>
                          <m:r>
                            <m:rPr>
                              <m:sty m:val="p"/>
                            </m:rPr>
                            <a:rPr lang="en-US" sz="1800" i="1">
                              <a:latin typeface="Cambria Math" panose="02040503050406030204" pitchFamily="18" charset="0"/>
                            </a:rPr>
                            <m:t>k</m:t>
                          </m:r>
                        </m:sub>
                        <m:sup/>
                        <m:e>
                          <m:r>
                            <m:rPr>
                              <m:sty m:val="p"/>
                            </m:rPr>
                            <a:rPr lang="en-US" sz="1800" i="1">
                              <a:latin typeface="Cambria Math" panose="02040503050406030204" pitchFamily="18" charset="0"/>
                            </a:rPr>
                            <m:t>Weight</m:t>
                          </m:r>
                        </m:e>
                      </m:nary>
                    </m:oMath>
                  </m:oMathPara>
                </a14:m>
                <a:endParaRPr lang="nb-NO" sz="1800" dirty="0"/>
              </a:p>
              <a:p>
                <a:endParaRPr lang="ar-AE" sz="1050" dirty="0"/>
              </a:p>
            </p:txBody>
          </p:sp>
        </mc:Choice>
        <mc:Fallback xmlns=""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E4C3D74D-7915-BFAC-02E1-0057F3C513F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8816" y="860973"/>
                <a:ext cx="2152131" cy="936138"/>
              </a:xfrm>
              <a:prstGeom prst="roundRect">
                <a:avLst/>
              </a:prstGeom>
              <a:blipFill>
                <a:blip r:embed="rId5"/>
                <a:stretch>
                  <a:fillRect l="-1754" t="-90789" b="-1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3972B219-B496-7977-ACF5-DC959A272A93}"/>
                  </a:ext>
                </a:extLst>
              </p:cNvPr>
              <p:cNvSpPr/>
              <p:nvPr/>
            </p:nvSpPr>
            <p:spPr>
              <a:xfrm>
                <a:off x="6358816" y="1937657"/>
                <a:ext cx="1153195" cy="790164"/>
              </a:xfrm>
              <a:prstGeom prst="roundRect">
                <a:avLst/>
              </a:prstGeom>
              <a:solidFill>
                <a:schemeClr val="accent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sz="18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1800" i="1" dirty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ar-AE" sz="1800" i="1" dirty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ar-AE" sz="1800" i="1" dirty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ar-AE" sz="1800" i="1" dirty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ar-AE" sz="18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ar-AE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ar-AE" sz="1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F</m:t>
                                  </m:r>
                                </m:e>
                              </m:acc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800" i="1">
                                  <a:latin typeface="Cambria Math" panose="02040503050406030204" pitchFamily="18" charset="0"/>
                                </a:rPr>
                                <m:t>k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ar-AE" sz="1800" dirty="0"/>
              </a:p>
            </p:txBody>
          </p:sp>
        </mc:Choice>
        <mc:Fallback xmlns=""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3972B219-B496-7977-ACF5-DC959A272A9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8816" y="1937657"/>
                <a:ext cx="1153195" cy="790164"/>
              </a:xfrm>
              <a:prstGeom prst="round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982AB22-16B4-A9D4-1549-755348E2BAE2}"/>
              </a:ext>
            </a:extLst>
          </p:cNvPr>
          <p:cNvCxnSpPr>
            <a:cxnSpLocks/>
          </p:cNvCxnSpPr>
          <p:nvPr/>
        </p:nvCxnSpPr>
        <p:spPr>
          <a:xfrm flipV="1">
            <a:off x="5273687" y="1494971"/>
            <a:ext cx="996255" cy="44268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84D7C24-DB5A-A50D-7DDB-AF6576827DF2}"/>
              </a:ext>
            </a:extLst>
          </p:cNvPr>
          <p:cNvCxnSpPr>
            <a:cxnSpLocks/>
          </p:cNvCxnSpPr>
          <p:nvPr/>
        </p:nvCxnSpPr>
        <p:spPr>
          <a:xfrm>
            <a:off x="3171371" y="2369025"/>
            <a:ext cx="3098571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4AD6ADBB-313D-35A0-6991-09C04B725EDA}"/>
              </a:ext>
            </a:extLst>
          </p:cNvPr>
          <p:cNvSpPr/>
          <p:nvPr/>
        </p:nvSpPr>
        <p:spPr>
          <a:xfrm>
            <a:off x="4010717" y="4579257"/>
            <a:ext cx="4465575" cy="111760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43" name="Plassholder for innhold 4">
            <a:extLst>
              <a:ext uri="{FF2B5EF4-FFF2-40B4-BE49-F238E27FC236}">
                <a16:creationId xmlns:a16="http://schemas.microsoft.com/office/drawing/2014/main" id="{285BC76F-159E-9FD2-E980-023B9242236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576014" y="2702947"/>
            <a:ext cx="2979352" cy="393673"/>
          </a:xfrm>
        </p:spPr>
        <p:txBody>
          <a:bodyPr/>
          <a:lstStyle/>
          <a:p>
            <a:pPr marL="0" indent="0">
              <a:buNone/>
            </a:pPr>
            <a:r>
              <a:rPr lang="en-US" sz="1200" noProof="0" dirty="0"/>
              <a:t>(more sophisticated risk formulas exist)</a:t>
            </a:r>
          </a:p>
        </p:txBody>
      </p:sp>
    </p:spTree>
    <p:extLst>
      <p:ext uri="{BB962C8B-B14F-4D97-AF65-F5344CB8AC3E}">
        <p14:creationId xmlns:p14="http://schemas.microsoft.com/office/powerpoint/2010/main" val="3332368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348530-C16D-F0F4-D1C3-9EA8B5D99B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7428F62-5F33-AC59-5774-F461552D1342}"/>
              </a:ext>
            </a:extLst>
          </p:cNvPr>
          <p:cNvGraphicFramePr>
            <a:graphicFrameLocks noGrp="1"/>
          </p:cNvGraphicFramePr>
          <p:nvPr/>
        </p:nvGraphicFramePr>
        <p:xfrm>
          <a:off x="6762902" y="2775487"/>
          <a:ext cx="3350515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0837">
                  <a:extLst>
                    <a:ext uri="{9D8B030D-6E8A-4147-A177-3AD203B41FA5}">
                      <a16:colId xmlns:a16="http://schemas.microsoft.com/office/drawing/2014/main" val="458868656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370205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Weight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263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7814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611407"/>
                  </a:ext>
                </a:extLst>
              </a:tr>
            </a:tbl>
          </a:graphicData>
        </a:graphic>
      </p:graphicFrame>
      <p:sp>
        <p:nvSpPr>
          <p:cNvPr id="4" name="Tittel 3">
            <a:extLst>
              <a:ext uri="{FF2B5EF4-FFF2-40B4-BE49-F238E27FC236}">
                <a16:creationId xmlns:a16="http://schemas.microsoft.com/office/drawing/2014/main" id="{58050595-73A0-6BEE-C0C4-9FFF25F75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801" y="423094"/>
            <a:ext cx="10961649" cy="733543"/>
          </a:xfrm>
        </p:spPr>
        <p:txBody>
          <a:bodyPr/>
          <a:lstStyle/>
          <a:p>
            <a:r>
              <a:rPr lang="en-US" dirty="0"/>
              <a:t>Global Risk Measures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569A057-3EC2-493E-2B07-8ADD4234C570}"/>
              </a:ext>
            </a:extLst>
          </p:cNvPr>
          <p:cNvSpPr/>
          <p:nvPr/>
        </p:nvSpPr>
        <p:spPr>
          <a:xfrm>
            <a:off x="7897487" y="2254465"/>
            <a:ext cx="2215930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Sample (5 records)</a:t>
            </a:r>
            <a:endParaRPr lang="en-US" sz="1800" noProof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le 8">
                <a:extLst>
                  <a:ext uri="{FF2B5EF4-FFF2-40B4-BE49-F238E27FC236}">
                    <a16:creationId xmlns:a16="http://schemas.microsoft.com/office/drawing/2014/main" id="{BF8A64ED-E61E-AD86-29C8-49392268141A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0113417" y="2775487"/>
              <a:ext cx="1115061" cy="22250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32118">
                      <a:extLst>
                        <a:ext uri="{9D8B030D-6E8A-4147-A177-3AD203B41FA5}">
                          <a16:colId xmlns:a16="http://schemas.microsoft.com/office/drawing/2014/main" val="3801870486"/>
                        </a:ext>
                      </a:extLst>
                    </a:gridCol>
                    <a:gridCol w="682943">
                      <a:extLst>
                        <a:ext uri="{9D8B030D-6E8A-4147-A177-3AD203B41FA5}">
                          <a16:colId xmlns:a16="http://schemas.microsoft.com/office/drawing/2014/main" val="291068101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nb-NO" sz="1400" i="1">
                                            <a:latin typeface="Cambria Math" panose="02040503050406030204" pitchFamily="18" charset="0"/>
                                          </a:rPr>
                                          <m:t>F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nb-NO" sz="1400" i="1">
                                        <a:latin typeface="Cambria Math" panose="02040503050406030204" pitchFamily="18" charset="0"/>
                                      </a:rPr>
                                      <m:t>k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noProof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sz="1400" i="1" dirty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ar-AE" sz="1400" i="1" dirty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noProof="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3716588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1887226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4162189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3982635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1.000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93781401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30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0.033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0361140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le 8">
                <a:extLst>
                  <a:ext uri="{FF2B5EF4-FFF2-40B4-BE49-F238E27FC236}">
                    <a16:creationId xmlns:a16="http://schemas.microsoft.com/office/drawing/2014/main" id="{BF8A64ED-E61E-AD86-29C8-49392268141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17256589"/>
                  </p:ext>
                </p:extLst>
              </p:nvPr>
            </p:nvGraphicFramePr>
            <p:xfrm>
              <a:off x="10113417" y="2775487"/>
              <a:ext cx="1115061" cy="22250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32118">
                      <a:extLst>
                        <a:ext uri="{9D8B030D-6E8A-4147-A177-3AD203B41FA5}">
                          <a16:colId xmlns:a16="http://schemas.microsoft.com/office/drawing/2014/main" val="3801870486"/>
                        </a:ext>
                      </a:extLst>
                    </a:gridCol>
                    <a:gridCol w="682943">
                      <a:extLst>
                        <a:ext uri="{9D8B030D-6E8A-4147-A177-3AD203B41FA5}">
                          <a16:colId xmlns:a16="http://schemas.microsoft.com/office/drawing/2014/main" val="291068101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941" t="-3448" r="-167647" b="-5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63636" t="-3448" r="-3636" b="-51724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3716588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1887226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4162189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3982635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1.000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93781401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30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0.033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0361140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5F21EF84-A0F7-B47E-BAE0-DC164AC57A9D}"/>
              </a:ext>
            </a:extLst>
          </p:cNvPr>
          <p:cNvSpPr txBox="1">
            <a:spLocks/>
          </p:cNvSpPr>
          <p:nvPr/>
        </p:nvSpPr>
        <p:spPr>
          <a:xfrm>
            <a:off x="491801" y="1696350"/>
            <a:ext cx="6139543" cy="41801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b="1" dirty="0"/>
              <a:t>1. Expected number of reidentifications: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/>
              <a:t>       sum(</a:t>
            </a:r>
            <a:r>
              <a:rPr lang="en-US" sz="1800" dirty="0" err="1"/>
              <a:t>r</a:t>
            </a:r>
            <a:r>
              <a:rPr lang="en-US" sz="1800" baseline="-25000" dirty="0" err="1"/>
              <a:t>k</a:t>
            </a:r>
            <a:r>
              <a:rPr lang="en-US" sz="1800" dirty="0"/>
              <a:t>) = 0.016+0.016+0.016+1.000+0.033 = 1.081</a:t>
            </a:r>
          </a:p>
          <a:p>
            <a:pPr lvl="1">
              <a:lnSpc>
                <a:spcPct val="100000"/>
              </a:lnSpc>
            </a:pPr>
            <a:endParaRPr lang="en-US" sz="1200" b="1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800" b="1" dirty="0"/>
              <a:t>2. Expected fraction of reidentified records: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/>
              <a:t>       mean(</a:t>
            </a:r>
            <a:r>
              <a:rPr lang="en-US" sz="1800" dirty="0" err="1"/>
              <a:t>r</a:t>
            </a:r>
            <a:r>
              <a:rPr lang="en-US" sz="1800" baseline="-25000" dirty="0" err="1"/>
              <a:t>k</a:t>
            </a:r>
            <a:r>
              <a:rPr lang="en-US" sz="1800" dirty="0"/>
              <a:t>) = 1.081/5 = 0.21</a:t>
            </a:r>
          </a:p>
          <a:p>
            <a:pPr>
              <a:lnSpc>
                <a:spcPct val="100000"/>
              </a:lnSpc>
            </a:pPr>
            <a:endParaRPr lang="en-US" sz="18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800" b="1" dirty="0"/>
              <a:t>3. Expected percentage of reidentified records: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/>
              <a:t>       100 * mean(</a:t>
            </a:r>
            <a:r>
              <a:rPr lang="en-US" sz="1800" dirty="0" err="1"/>
              <a:t>r</a:t>
            </a:r>
            <a:r>
              <a:rPr lang="en-US" sz="1800" baseline="-25000" dirty="0" err="1"/>
              <a:t>k</a:t>
            </a:r>
            <a:r>
              <a:rPr lang="en-US" sz="1800" dirty="0"/>
              <a:t>) = 100 * 0.21 = 21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8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800" b="1" dirty="0"/>
              <a:t>4. Risk of most vulnerable record: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/>
              <a:t>       max(</a:t>
            </a:r>
            <a:r>
              <a:rPr lang="en-US" sz="1800" dirty="0" err="1"/>
              <a:t>r</a:t>
            </a:r>
            <a:r>
              <a:rPr lang="en-US" sz="1800" baseline="-25000" dirty="0" err="1"/>
              <a:t>k</a:t>
            </a:r>
            <a:r>
              <a:rPr lang="en-US" sz="1800" dirty="0"/>
              <a:t>) = 1.000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800" dirty="0"/>
          </a:p>
          <a:p>
            <a:pPr marL="0" indent="0">
              <a:lnSpc>
                <a:spcPct val="100000"/>
              </a:lnSpc>
              <a:buNone/>
            </a:pPr>
            <a:endParaRPr lang="en-US" sz="1800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F61C8F-4904-1C29-0DC3-9074E4A43446}"/>
              </a:ext>
            </a:extLst>
          </p:cNvPr>
          <p:cNvSpPr/>
          <p:nvPr/>
        </p:nvSpPr>
        <p:spPr>
          <a:xfrm>
            <a:off x="10544734" y="2775487"/>
            <a:ext cx="683744" cy="222504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1621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844150-DED4-C9A4-04A2-149D6D3F54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5E5F0-F13C-B1B5-85DE-6303BD53E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359" y="551048"/>
            <a:ext cx="9651619" cy="634285"/>
          </a:xfrm>
        </p:spPr>
        <p:txBody>
          <a:bodyPr>
            <a:normAutofit fontScale="90000"/>
          </a:bodyPr>
          <a:lstStyle/>
          <a:p>
            <a:r>
              <a:rPr lang="en-US" dirty="0"/>
              <a:t>The Risk Slot – </a:t>
            </a:r>
            <a:r>
              <a:rPr lang="en-US" dirty="0">
                <a:latin typeface="Lucida Console" panose="020B0609040504020204" pitchFamily="49" charset="0"/>
              </a:rPr>
              <a:t>sdc_0@risk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11606-F740-D1A8-769B-CF78791321D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89543" y="1642042"/>
            <a:ext cx="3811348" cy="4223035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$individual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            risk </a:t>
            </a:r>
            <a:r>
              <a:rPr lang="en-US" sz="1800" dirty="0" err="1">
                <a:latin typeface="Lucida Console" panose="020B0609040504020204" pitchFamily="49" charset="0"/>
              </a:rPr>
              <a:t>fk</a:t>
            </a:r>
            <a:r>
              <a:rPr lang="en-US" sz="1800" dirty="0">
                <a:latin typeface="Lucida Console" panose="020B0609040504020204" pitchFamily="49" charset="0"/>
              </a:rPr>
              <a:t>    </a:t>
            </a:r>
            <a:r>
              <a:rPr lang="en-US" sz="1800" dirty="0" err="1">
                <a:latin typeface="Lucida Console" panose="020B0609040504020204" pitchFamily="49" charset="0"/>
              </a:rPr>
              <a:t>Fk</a:t>
            </a:r>
            <a:endParaRPr lang="en-US" sz="1800" dirty="0">
              <a:latin typeface="Lucida Console" panose="020B060904050402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[1,] 0.017144262  2 110.0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[2,] 0.022042326  2  84.5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[3,] 0.022042326  2  84.5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[4,] 0.177075834  1  17.0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[5,] 0.003581243  2 549.0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[6,] 0.003581243  2 549.0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[7,] 0.402359478  1   5.0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[8,] 0.017144262  2 110.0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14EE912-4ED8-ECE3-647B-7E48A84D13A5}"/>
              </a:ext>
            </a:extLst>
          </p:cNvPr>
          <p:cNvSpPr txBox="1">
            <a:spLocks/>
          </p:cNvSpPr>
          <p:nvPr/>
        </p:nvSpPr>
        <p:spPr>
          <a:xfrm>
            <a:off x="4994756" y="1642041"/>
            <a:ext cx="2768824" cy="42230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$global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$</a:t>
            </a:r>
            <a:r>
              <a:rPr lang="en-US" sz="1800" dirty="0" err="1">
                <a:latin typeface="Lucida Console" panose="020B0609040504020204" pitchFamily="49" charset="0"/>
              </a:rPr>
              <a:t>global$risk</a:t>
            </a:r>
            <a:endParaRPr lang="en-US" sz="1800" dirty="0">
              <a:latin typeface="Lucida Console" panose="020B060904050402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[1] 0.08312137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800" dirty="0">
              <a:latin typeface="Lucida Console" panose="020B060904050402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$</a:t>
            </a:r>
            <a:r>
              <a:rPr lang="en-US" sz="1800" dirty="0" err="1">
                <a:latin typeface="Lucida Console" panose="020B0609040504020204" pitchFamily="49" charset="0"/>
              </a:rPr>
              <a:t>global$risk_ER</a:t>
            </a:r>
            <a:endParaRPr lang="en-US" sz="1800" dirty="0">
              <a:latin typeface="Lucida Console" panose="020B060904050402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[1] 0.664971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800" dirty="0">
              <a:latin typeface="Lucida Console" panose="020B060904050402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$</a:t>
            </a:r>
            <a:r>
              <a:rPr lang="en-US" sz="1800" dirty="0" err="1">
                <a:latin typeface="Lucida Console" panose="020B0609040504020204" pitchFamily="49" charset="0"/>
              </a:rPr>
              <a:t>global$risk_pct</a:t>
            </a:r>
            <a:endParaRPr lang="en-US" sz="1800" dirty="0">
              <a:latin typeface="Lucida Console" panose="020B060904050402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[1] 8.312137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1D91928-4A39-685E-9CD2-A3B1FBC9CE7C}"/>
              </a:ext>
            </a:extLst>
          </p:cNvPr>
          <p:cNvSpPr txBox="1">
            <a:spLocks/>
          </p:cNvSpPr>
          <p:nvPr/>
        </p:nvSpPr>
        <p:spPr>
          <a:xfrm>
            <a:off x="8557445" y="1642041"/>
            <a:ext cx="2768824" cy="42230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$</a:t>
            </a:r>
            <a:r>
              <a:rPr lang="en-US" sz="1800" dirty="0" err="1">
                <a:latin typeface="Lucida Console" panose="020B0609040504020204" pitchFamily="49" charset="0"/>
              </a:rPr>
              <a:t>global$threshold</a:t>
            </a:r>
            <a:endParaRPr lang="en-US" sz="1800" dirty="0">
              <a:latin typeface="Lucida Console" panose="020B060904050402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[1] 0.003581243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800" dirty="0">
              <a:latin typeface="Lucida Console" panose="020B060904050402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$</a:t>
            </a:r>
            <a:r>
              <a:rPr lang="en-US" sz="1800" dirty="0" err="1">
                <a:latin typeface="Lucida Console" panose="020B0609040504020204" pitchFamily="49" charset="0"/>
              </a:rPr>
              <a:t>global$max_risk</a:t>
            </a:r>
            <a:endParaRPr lang="en-US" sz="1800" dirty="0">
              <a:latin typeface="Lucida Console" panose="020B060904050402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Lucida Console" panose="020B0609040504020204" pitchFamily="49" charset="0"/>
              </a:rPr>
              <a:t>[1] 0.01</a:t>
            </a:r>
          </a:p>
        </p:txBody>
      </p:sp>
    </p:spTree>
    <p:extLst>
      <p:ext uri="{BB962C8B-B14F-4D97-AF65-F5344CB8AC3E}">
        <p14:creationId xmlns:p14="http://schemas.microsoft.com/office/powerpoint/2010/main" val="42382178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AF243-F395-D18F-F2B9-0A5BE93323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5918A849-6B28-8472-028F-39A38952B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99" y="551048"/>
            <a:ext cx="11430000" cy="922152"/>
          </a:xfrm>
        </p:spPr>
        <p:txBody>
          <a:bodyPr/>
          <a:lstStyle/>
          <a:p>
            <a:r>
              <a:rPr lang="en-US" dirty="0"/>
              <a:t>Statistical Disclosure Control (SDC) for Microdata</a:t>
            </a:r>
            <a:endParaRPr lang="en-US" noProof="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EF8F491-F3D0-671B-7F81-B1E863064413}"/>
              </a:ext>
            </a:extLst>
          </p:cNvPr>
          <p:cNvSpPr/>
          <p:nvPr/>
        </p:nvSpPr>
        <p:spPr>
          <a:xfrm>
            <a:off x="4630766" y="1862176"/>
            <a:ext cx="2930469" cy="69864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Apply</a:t>
            </a:r>
          </a:p>
          <a:p>
            <a:pPr algn="ctr"/>
            <a:r>
              <a:rPr lang="en-US" sz="1800" noProof="0" dirty="0"/>
              <a:t>Anonymization Methods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6B82D41-38EA-938E-678F-E2D83D5F1C60}"/>
              </a:ext>
            </a:extLst>
          </p:cNvPr>
          <p:cNvSpPr/>
          <p:nvPr/>
        </p:nvSpPr>
        <p:spPr>
          <a:xfrm>
            <a:off x="3301968" y="5117215"/>
            <a:ext cx="1278584" cy="69864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Evaluate </a:t>
            </a:r>
          </a:p>
          <a:p>
            <a:pPr algn="ctr"/>
            <a:r>
              <a:rPr lang="en-US" sz="1800" noProof="0" dirty="0"/>
              <a:t>Risk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DFD69699-34AE-5D5F-6B82-47073A2ED145}"/>
              </a:ext>
            </a:extLst>
          </p:cNvPr>
          <p:cNvSpPr/>
          <p:nvPr/>
        </p:nvSpPr>
        <p:spPr>
          <a:xfrm>
            <a:off x="4693505" y="2749133"/>
            <a:ext cx="2804988" cy="2245640"/>
          </a:xfrm>
          <a:prstGeom prst="triangle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19DF844-5950-32DF-FCFD-D16EE8180776}"/>
              </a:ext>
            </a:extLst>
          </p:cNvPr>
          <p:cNvSpPr/>
          <p:nvPr/>
        </p:nvSpPr>
        <p:spPr>
          <a:xfrm>
            <a:off x="7611449" y="5117215"/>
            <a:ext cx="1278584" cy="69864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Evaluate </a:t>
            </a:r>
          </a:p>
          <a:p>
            <a:pPr algn="ctr"/>
            <a:r>
              <a:rPr lang="en-US" sz="1800" noProof="0" dirty="0"/>
              <a:t>Utility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F0830D3-361B-F8B3-A9FB-F74A300323A8}"/>
              </a:ext>
            </a:extLst>
          </p:cNvPr>
          <p:cNvCxnSpPr>
            <a:cxnSpLocks/>
          </p:cNvCxnSpPr>
          <p:nvPr/>
        </p:nvCxnSpPr>
        <p:spPr>
          <a:xfrm flipV="1">
            <a:off x="3251200" y="2560825"/>
            <a:ext cx="1056639" cy="297522"/>
          </a:xfrm>
          <a:prstGeom prst="straightConnector1">
            <a:avLst/>
          </a:prstGeom>
          <a:ln w="1270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66406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F7EDC5-9F63-310B-0279-39894F92EC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0B507767-0448-0701-AF08-A852F57373E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2560584"/>
              </p:ext>
            </p:extLst>
          </p:nvPr>
        </p:nvGraphicFramePr>
        <p:xfrm>
          <a:off x="1123622" y="1862176"/>
          <a:ext cx="9747356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0843">
                  <a:extLst>
                    <a:ext uri="{9D8B030D-6E8A-4147-A177-3AD203B41FA5}">
                      <a16:colId xmlns:a16="http://schemas.microsoft.com/office/drawing/2014/main" val="214771396"/>
                    </a:ext>
                  </a:extLst>
                </a:gridCol>
                <a:gridCol w="3599180">
                  <a:extLst>
                    <a:ext uri="{9D8B030D-6E8A-4147-A177-3AD203B41FA5}">
                      <a16:colId xmlns:a16="http://schemas.microsoft.com/office/drawing/2014/main" val="3189266442"/>
                    </a:ext>
                  </a:extLst>
                </a:gridCol>
                <a:gridCol w="3217333">
                  <a:extLst>
                    <a:ext uri="{9D8B030D-6E8A-4147-A177-3AD203B41FA5}">
                      <a16:colId xmlns:a16="http://schemas.microsoft.com/office/drawing/2014/main" val="28454191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Anonymization 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2753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Remove variables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Non-perturbative, deterministic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Continuous and 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8550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Global recoding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Non-perturbative, deterministic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Continuous and 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46588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Top and bottom coding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Non-perturbative, deterministic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8726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Rounding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Non-perturbative, deterministic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6567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Local suppression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Non-perturbative, deterministic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878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PRAM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Perturbative, probabilistic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264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err="1"/>
                        <a:t>Microaggregation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Perturbative, probabilistic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614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Noise addition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Perturbative, probabilistic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9643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Rank swapping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Perturbative, probabilistic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643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Shuffling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Perturbative, probabilistic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7025738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1616883-3737-450E-654F-0A4F3FDDC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Anonymization Methods — Overview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72C1E30-21F0-1A4B-794F-3986A615DA84}"/>
              </a:ext>
            </a:extLst>
          </p:cNvPr>
          <p:cNvSpPr/>
          <p:nvPr/>
        </p:nvSpPr>
        <p:spPr>
          <a:xfrm>
            <a:off x="1123622" y="2240782"/>
            <a:ext cx="9747356" cy="1843939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71C494-D856-30EC-2175-246414C42C8D}"/>
              </a:ext>
            </a:extLst>
          </p:cNvPr>
          <p:cNvSpPr/>
          <p:nvPr/>
        </p:nvSpPr>
        <p:spPr>
          <a:xfrm>
            <a:off x="1123622" y="4084721"/>
            <a:ext cx="9747356" cy="1843939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258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6" grpId="0" animBg="1"/>
      <p:bldP spid="6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B96269-5BD2-293D-2A60-850685F6EA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9EDCA43-E8EE-2A59-6698-CB9AF45B4168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tel 3">
            <a:extLst>
              <a:ext uri="{FF2B5EF4-FFF2-40B4-BE49-F238E27FC236}">
                <a16:creationId xmlns:a16="http://schemas.microsoft.com/office/drawing/2014/main" id="{EEA0AC99-B785-F67D-6C47-903E7475C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359" y="551048"/>
            <a:ext cx="9651619" cy="716042"/>
          </a:xfrm>
        </p:spPr>
        <p:txBody>
          <a:bodyPr/>
          <a:lstStyle/>
          <a:p>
            <a:r>
              <a:rPr lang="en-US" dirty="0"/>
              <a:t>Remove Variables</a:t>
            </a:r>
            <a:r>
              <a:rPr lang="en-US" noProof="0" dirty="0"/>
              <a:t>	</a:t>
            </a:r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5C1DC47B-2579-A128-CC69-67965E8858D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509643" y="1378857"/>
            <a:ext cx="9651619" cy="160382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Remove one or more variables before release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Used on </a:t>
            </a:r>
            <a:r>
              <a:rPr lang="en-US" b="1" dirty="0"/>
              <a:t>direct identifiers </a:t>
            </a:r>
            <a:r>
              <a:rPr lang="en-US" dirty="0"/>
              <a:t>to avoid straightforward identity disclosure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Used on </a:t>
            </a:r>
            <a:r>
              <a:rPr lang="en-US" b="1" dirty="0"/>
              <a:t>quasi-identifiers (key variables) </a:t>
            </a:r>
            <a:r>
              <a:rPr lang="en-US" dirty="0"/>
              <a:t>for additional prevention of identification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Used occasionally on </a:t>
            </a:r>
            <a:r>
              <a:rPr lang="en-US" b="1" dirty="0"/>
              <a:t>sensitive variables </a:t>
            </a:r>
            <a:r>
              <a:rPr lang="en-US" dirty="0"/>
              <a:t>to prevent attribute disclosure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3EDE77F-09F4-4E31-B0EC-3AB65DE7A097}"/>
              </a:ext>
            </a:extLst>
          </p:cNvPr>
          <p:cNvGraphicFramePr>
            <a:graphicFrameLocks noGrp="1"/>
          </p:cNvGraphicFramePr>
          <p:nvPr/>
        </p:nvGraphicFramePr>
        <p:xfrm>
          <a:off x="544051" y="3428508"/>
          <a:ext cx="10328785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8230">
                  <a:extLst>
                    <a:ext uri="{9D8B030D-6E8A-4147-A177-3AD203B41FA5}">
                      <a16:colId xmlns:a16="http://schemas.microsoft.com/office/drawing/2014/main" val="2894865156"/>
                    </a:ext>
                  </a:extLst>
                </a:gridCol>
                <a:gridCol w="1231837">
                  <a:extLst>
                    <a:ext uri="{9D8B030D-6E8A-4147-A177-3AD203B41FA5}">
                      <a16:colId xmlns:a16="http://schemas.microsoft.com/office/drawing/2014/main" val="750228217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44811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235393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  <a:gridCol w="1600518">
                  <a:extLst>
                    <a:ext uri="{9D8B030D-6E8A-4147-A177-3AD203B41FA5}">
                      <a16:colId xmlns:a16="http://schemas.microsoft.com/office/drawing/2014/main" val="3240661509"/>
                    </a:ext>
                  </a:extLst>
                </a:gridCol>
                <a:gridCol w="850837">
                  <a:extLst>
                    <a:ext uri="{9D8B030D-6E8A-4147-A177-3AD203B41FA5}">
                      <a16:colId xmlns:a16="http://schemas.microsoft.com/office/drawing/2014/main" val="22791271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Person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E-mail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Nationality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Job satisfaction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Weight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2102…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jan_krog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42000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2306…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anna_m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German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0105…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lise96@...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2412…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jonas60@...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Prime minister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53000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1705…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oliviahh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    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2308…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jrk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9738812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DB037AA-C893-EA3F-AABE-A568D42B2A34}"/>
              </a:ext>
            </a:extLst>
          </p:cNvPr>
          <p:cNvGraphicFramePr>
            <a:graphicFrameLocks noGrp="1"/>
          </p:cNvGraphicFramePr>
          <p:nvPr/>
        </p:nvGraphicFramePr>
        <p:xfrm>
          <a:off x="2852259" y="3431645"/>
          <a:ext cx="801871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44811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235393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  <a:gridCol w="1600518">
                  <a:extLst>
                    <a:ext uri="{9D8B030D-6E8A-4147-A177-3AD203B41FA5}">
                      <a16:colId xmlns:a16="http://schemas.microsoft.com/office/drawing/2014/main" val="3240661509"/>
                    </a:ext>
                  </a:extLst>
                </a:gridCol>
                <a:gridCol w="850837">
                  <a:extLst>
                    <a:ext uri="{9D8B030D-6E8A-4147-A177-3AD203B41FA5}">
                      <a16:colId xmlns:a16="http://schemas.microsoft.com/office/drawing/2014/main" val="22791271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Nationality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Job satisfaction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Weight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42000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German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Prime minister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53000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    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9738812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C93F1A9-86C2-2562-03E9-8FD9B8D07463}"/>
              </a:ext>
            </a:extLst>
          </p:cNvPr>
          <p:cNvSpPr/>
          <p:nvPr/>
        </p:nvSpPr>
        <p:spPr>
          <a:xfrm>
            <a:off x="544050" y="3425370"/>
            <a:ext cx="2306349" cy="2966719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036AA6D-30AC-11ED-62F1-EB87FE1D5011}"/>
              </a:ext>
            </a:extLst>
          </p:cNvPr>
          <p:cNvSpPr/>
          <p:nvPr/>
        </p:nvSpPr>
        <p:spPr>
          <a:xfrm>
            <a:off x="7884367" y="178016"/>
            <a:ext cx="3866685" cy="1197703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r>
              <a:rPr lang="en-US" sz="1800" b="1" dirty="0" err="1"/>
              <a:t>sdcMicro</a:t>
            </a:r>
            <a:endParaRPr lang="en-US" sz="1800" b="1" dirty="0"/>
          </a:p>
          <a:p>
            <a:pPr algn="ctr">
              <a:spcBef>
                <a:spcPts val="600"/>
              </a:spcBef>
            </a:pPr>
            <a:r>
              <a:rPr lang="en-US" sz="1800" dirty="0" err="1">
                <a:latin typeface="Lucida Console" panose="020B0609040504020204" pitchFamily="49" charset="0"/>
              </a:rPr>
              <a:t>createSdcObj</a:t>
            </a:r>
            <a:r>
              <a:rPr lang="en-US" sz="1800" dirty="0">
                <a:latin typeface="Lucida Console" panose="020B0609040504020204" pitchFamily="49" charset="0"/>
              </a:rPr>
              <a:t>: </a:t>
            </a:r>
            <a:r>
              <a:rPr lang="en-US" sz="1800" dirty="0" err="1">
                <a:latin typeface="Lucida Console" panose="020B0609040504020204" pitchFamily="49" charset="0"/>
              </a:rPr>
              <a:t>excludeVars</a:t>
            </a:r>
            <a:endParaRPr lang="en-US" sz="1800" dirty="0">
              <a:latin typeface="Lucida Console" panose="020B0609040504020204" pitchFamily="49" charset="0"/>
            </a:endParaRPr>
          </a:p>
          <a:p>
            <a:pPr algn="ctr">
              <a:spcBef>
                <a:spcPts val="600"/>
              </a:spcBef>
            </a:pPr>
            <a:r>
              <a:rPr lang="en-US" sz="1800" dirty="0" err="1">
                <a:latin typeface="Lucida Console" panose="020B0609040504020204" pitchFamily="49" charset="0"/>
              </a:rPr>
              <a:t>removeDirectID</a:t>
            </a:r>
            <a:r>
              <a:rPr lang="en-US" sz="1800" dirty="0">
                <a:latin typeface="Lucida Console" panose="020B060904050402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332941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B21951-2794-032D-DBF6-136F388FC7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5A9E4E-172F-64CF-1083-518827B7109A}"/>
              </a:ext>
            </a:extLst>
          </p:cNvPr>
          <p:cNvSpPr/>
          <p:nvPr/>
        </p:nvSpPr>
        <p:spPr>
          <a:xfrm>
            <a:off x="9037983" y="5234576"/>
            <a:ext cx="2941982" cy="160351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30E859D-FCB1-CC66-2BA7-5804874DBA97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3143581" y="1168401"/>
            <a:ext cx="6885130" cy="5477128"/>
          </a:xfrm>
          <a:prstGeom prst="rect">
            <a:avLst/>
          </a:prstGeom>
          <a:ln>
            <a:noFill/>
          </a:ln>
        </p:spPr>
      </p:pic>
      <p:sp>
        <p:nvSpPr>
          <p:cNvPr id="3" name="Tittel 3">
            <a:extLst>
              <a:ext uri="{FF2B5EF4-FFF2-40B4-BE49-F238E27FC236}">
                <a16:creationId xmlns:a16="http://schemas.microsoft.com/office/drawing/2014/main" id="{3E87D30A-FCBB-184C-44E3-A6206806E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99" y="203554"/>
            <a:ext cx="4282029" cy="773066"/>
          </a:xfrm>
        </p:spPr>
        <p:txBody>
          <a:bodyPr>
            <a:normAutofit/>
          </a:bodyPr>
          <a:lstStyle/>
          <a:p>
            <a:r>
              <a:rPr lang="en-US" dirty="0"/>
              <a:t>Course Resources</a:t>
            </a:r>
            <a:endParaRPr lang="en-US" noProof="0" dirty="0"/>
          </a:p>
        </p:txBody>
      </p:sp>
      <p:pic>
        <p:nvPicPr>
          <p:cNvPr id="6" name="Content Placeholder 2">
            <a:extLst>
              <a:ext uri="{FF2B5EF4-FFF2-40B4-BE49-F238E27FC236}">
                <a16:creationId xmlns:a16="http://schemas.microsoft.com/office/drawing/2014/main" id="{D9420F30-42AB-1CFC-A97E-DFC465493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329" y="3011332"/>
            <a:ext cx="2216649" cy="11264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AE11A3-8FA8-108B-2E74-49EB3C75C0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8599" y="1557277"/>
            <a:ext cx="769379" cy="117904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6DA844A-277B-9A81-AD52-E73CE39DF726}"/>
              </a:ext>
            </a:extLst>
          </p:cNvPr>
          <p:cNvSpPr txBox="1"/>
          <p:nvPr/>
        </p:nvSpPr>
        <p:spPr>
          <a:xfrm>
            <a:off x="7366715" y="6471222"/>
            <a:ext cx="471999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Screenshot from https://</a:t>
            </a:r>
            <a:r>
              <a:rPr lang="en-US" sz="1000" dirty="0" err="1"/>
              <a:t>github.com</a:t>
            </a:r>
            <a:r>
              <a:rPr lang="en-US" sz="1000" dirty="0"/>
              <a:t>/</a:t>
            </a:r>
            <a:r>
              <a:rPr lang="en-US" sz="1000" dirty="0" err="1"/>
              <a:t>statisticsnorway</a:t>
            </a:r>
            <a:r>
              <a:rPr lang="en-US" sz="1000" dirty="0"/>
              <a:t>/kurs-metode-sdc-2025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57CF16C-ACD6-87C4-F7C3-AF5B9F2B8E6F}"/>
              </a:ext>
            </a:extLst>
          </p:cNvPr>
          <p:cNvCxnSpPr>
            <a:cxnSpLocks/>
          </p:cNvCxnSpPr>
          <p:nvPr/>
        </p:nvCxnSpPr>
        <p:spPr>
          <a:xfrm>
            <a:off x="2680855" y="2441864"/>
            <a:ext cx="715488" cy="294461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D5E9BB6-1848-71FE-E9E6-060D0D8A1E6D}"/>
              </a:ext>
            </a:extLst>
          </p:cNvPr>
          <p:cNvCxnSpPr>
            <a:cxnSpLocks/>
          </p:cNvCxnSpPr>
          <p:nvPr/>
        </p:nvCxnSpPr>
        <p:spPr>
          <a:xfrm flipV="1">
            <a:off x="2680855" y="3011332"/>
            <a:ext cx="729238" cy="189068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52AB16C2-5829-4BA8-1C39-573C86E673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9965" y="266237"/>
            <a:ext cx="508000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8072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33A5E5-FBD7-3D44-6F1B-F374EC4EBD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2536EE0-CBB9-6B1A-B055-96AC49F27FA2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3D5F465A-0846-0387-416F-4A6771250AC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74216" y="1350310"/>
            <a:ext cx="10239829" cy="207869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b="1" noProof="0" dirty="0"/>
              <a:t>Region</a:t>
            </a:r>
            <a:r>
              <a:rPr lang="en-US" sz="2000" noProof="0" dirty="0"/>
              <a:t>: Discard subregions by only using the first letter</a:t>
            </a:r>
          </a:p>
          <a:p>
            <a:pPr>
              <a:lnSpc>
                <a:spcPct val="100000"/>
              </a:lnSpc>
            </a:pPr>
            <a:r>
              <a:rPr lang="en-US" sz="2000" b="1" dirty="0"/>
              <a:t>Birth year</a:t>
            </a:r>
            <a:r>
              <a:rPr lang="en-US" sz="2000" dirty="0"/>
              <a:t>: Divide into decades</a:t>
            </a:r>
          </a:p>
          <a:p>
            <a:pPr>
              <a:lnSpc>
                <a:spcPct val="100000"/>
              </a:lnSpc>
            </a:pPr>
            <a:r>
              <a:rPr lang="en-US" sz="2000" b="1" dirty="0"/>
              <a:t>Occupation</a:t>
            </a:r>
            <a:r>
              <a:rPr lang="en-US" sz="2000" dirty="0"/>
              <a:t>: Use only “Academic” and ”Other”</a:t>
            </a:r>
          </a:p>
          <a:p>
            <a:pPr>
              <a:lnSpc>
                <a:spcPct val="100000"/>
              </a:lnSpc>
            </a:pPr>
            <a:r>
              <a:rPr lang="en-US" sz="2000" b="1" dirty="0"/>
              <a:t>Income</a:t>
            </a:r>
            <a:r>
              <a:rPr lang="en-US" sz="2000" dirty="0"/>
              <a:t>: Use income ranges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A4DDF20-05F2-7DD8-19C6-9A4E0FD5CF72}"/>
              </a:ext>
            </a:extLst>
          </p:cNvPr>
          <p:cNvGraphicFramePr>
            <a:graphicFrameLocks noGrp="1"/>
          </p:cNvGraphicFramePr>
          <p:nvPr/>
        </p:nvGraphicFramePr>
        <p:xfrm>
          <a:off x="6854329" y="3541228"/>
          <a:ext cx="474345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170305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  <a:gridCol w="370205">
                  <a:extLst>
                    <a:ext uri="{9D8B030D-6E8A-4147-A177-3AD203B41FA5}">
                      <a16:colId xmlns:a16="http://schemas.microsoft.com/office/drawing/2014/main" val="29377003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1960-1969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Academic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[10k,100k)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1960-1969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Academic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[10k,100k)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1960-1969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Other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[100k,1M)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1960-1969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Academic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[10k,100k)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1960-1969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Other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[10k,100k)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1960-1969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Academic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[10k,100k)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5518BC0-1DD2-50EA-9D22-C6326720C44D}"/>
              </a:ext>
            </a:extLst>
          </p:cNvPr>
          <p:cNvGraphicFramePr>
            <a:graphicFrameLocks noGrp="1"/>
          </p:cNvGraphicFramePr>
          <p:nvPr/>
        </p:nvGraphicFramePr>
        <p:xfrm>
          <a:off x="536165" y="3537824"/>
          <a:ext cx="4459288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  <a:gridCol w="370205">
                  <a:extLst>
                    <a:ext uri="{9D8B030D-6E8A-4147-A177-3AD203B41FA5}">
                      <a16:colId xmlns:a16="http://schemas.microsoft.com/office/drawing/2014/main" val="2450551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44300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A-2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49500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349800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53300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B-2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83920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B-3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39800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B61FDA0-24F4-9A8B-BC05-5E91FD3B7C6D}"/>
              </a:ext>
            </a:extLst>
          </p:cNvPr>
          <p:cNvCxnSpPr>
            <a:cxnSpLocks/>
          </p:cNvCxnSpPr>
          <p:nvPr/>
        </p:nvCxnSpPr>
        <p:spPr>
          <a:xfrm>
            <a:off x="5392095" y="4853548"/>
            <a:ext cx="1045389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713F6A4-4ABA-B9C1-1A05-BDC88217DE2C}"/>
              </a:ext>
            </a:extLst>
          </p:cNvPr>
          <p:cNvSpPr/>
          <p:nvPr/>
        </p:nvSpPr>
        <p:spPr>
          <a:xfrm>
            <a:off x="5348928" y="4197833"/>
            <a:ext cx="1131725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Recode</a:t>
            </a:r>
            <a:endParaRPr lang="en-US" sz="1800" noProof="0" dirty="0"/>
          </a:p>
        </p:txBody>
      </p:sp>
      <p:sp>
        <p:nvSpPr>
          <p:cNvPr id="9" name="Tittel 3">
            <a:extLst>
              <a:ext uri="{FF2B5EF4-FFF2-40B4-BE49-F238E27FC236}">
                <a16:creationId xmlns:a16="http://schemas.microsoft.com/office/drawing/2014/main" id="{74CC7FFB-7771-719E-A5EE-204B66EA935B}"/>
              </a:ext>
            </a:extLst>
          </p:cNvPr>
          <p:cNvSpPr txBox="1">
            <a:spLocks/>
          </p:cNvSpPr>
          <p:nvPr/>
        </p:nvSpPr>
        <p:spPr>
          <a:xfrm>
            <a:off x="835908" y="376877"/>
            <a:ext cx="9926213" cy="784266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Global Recoding — Example	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47EF0DCD-C87F-CB30-AB08-EA09F6758F0A}"/>
              </a:ext>
            </a:extLst>
          </p:cNvPr>
          <p:cNvSpPr/>
          <p:nvPr/>
        </p:nvSpPr>
        <p:spPr>
          <a:xfrm>
            <a:off x="7884367" y="178016"/>
            <a:ext cx="3866685" cy="1172293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r>
              <a:rPr lang="en-US" sz="1800" b="1" dirty="0" err="1"/>
              <a:t>sdcMicro</a:t>
            </a:r>
            <a:endParaRPr lang="en-US" sz="1800" b="1" dirty="0"/>
          </a:p>
          <a:p>
            <a:pPr algn="ctr">
              <a:spcBef>
                <a:spcPts val="600"/>
              </a:spcBef>
            </a:pPr>
            <a:r>
              <a:rPr lang="en-US" sz="1800" dirty="0" err="1">
                <a:latin typeface="Lucida Console" panose="020B0609040504020204" pitchFamily="49" charset="0"/>
              </a:rPr>
              <a:t>groupAndRename</a:t>
            </a:r>
            <a:r>
              <a:rPr lang="en-US" sz="1800" dirty="0">
                <a:latin typeface="Lucida Console" panose="020B0609040504020204" pitchFamily="49" charset="0"/>
              </a:rPr>
              <a:t>()</a:t>
            </a:r>
          </a:p>
          <a:p>
            <a:pPr algn="ctr">
              <a:spcBef>
                <a:spcPts val="600"/>
              </a:spcBef>
            </a:pPr>
            <a:r>
              <a:rPr lang="en-US" sz="1800" dirty="0" err="1">
                <a:latin typeface="Lucida Console" panose="020B0609040504020204" pitchFamily="49" charset="0"/>
              </a:rPr>
              <a:t>globalRecode</a:t>
            </a:r>
            <a:r>
              <a:rPr lang="en-US" sz="1800" dirty="0">
                <a:latin typeface="Lucida Console" panose="020B060904050402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189088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554ED8-6E57-DFF7-093D-1AF7BD7048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4B24413-CA7F-ACEC-26B2-C03C4BD5DF6A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48E0E66A-BF50-93D6-5090-FB91E0A02344}"/>
              </a:ext>
            </a:extLst>
          </p:cNvPr>
          <p:cNvGraphicFramePr>
            <a:graphicFrameLocks noGrp="1"/>
          </p:cNvGraphicFramePr>
          <p:nvPr/>
        </p:nvGraphicFramePr>
        <p:xfrm>
          <a:off x="7462970" y="2785283"/>
          <a:ext cx="3893122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424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2451067971"/>
                    </a:ext>
                  </a:extLst>
                </a:gridCol>
                <a:gridCol w="1032193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44361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49544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&gt;100000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&gt;100000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83923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39562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Software Engineer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35279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5937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32845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6252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39804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1694401"/>
                  </a:ext>
                </a:extLst>
              </a:tr>
            </a:tbl>
          </a:graphicData>
        </a:graphic>
      </p:graphicFrame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EFB468D7-13CC-6F41-E6BC-83E854EFA23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74216" y="1350310"/>
            <a:ext cx="9544623" cy="1309857"/>
          </a:xfrm>
        </p:spPr>
        <p:txBody>
          <a:bodyPr/>
          <a:lstStyle/>
          <a:p>
            <a:r>
              <a:rPr lang="en-US" sz="2000" b="1" dirty="0"/>
              <a:t>Birth year</a:t>
            </a:r>
            <a:r>
              <a:rPr lang="en-US" sz="2000" dirty="0"/>
              <a:t>: Top code every year later than 2004 to 2005</a:t>
            </a:r>
          </a:p>
          <a:p>
            <a:pPr>
              <a:lnSpc>
                <a:spcPct val="100000"/>
              </a:lnSpc>
            </a:pPr>
            <a:r>
              <a:rPr lang="en-US" sz="2000" b="1" dirty="0"/>
              <a:t>Income</a:t>
            </a:r>
            <a:r>
              <a:rPr lang="en-US" sz="2000" dirty="0"/>
              <a:t>: Top code every income above 100k </a:t>
            </a:r>
            <a:endParaRPr lang="en-US" sz="2000" b="1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FA1D343-20D2-2AD8-8A9F-58A1BE5BBCF5}"/>
              </a:ext>
            </a:extLst>
          </p:cNvPr>
          <p:cNvGraphicFramePr>
            <a:graphicFrameLocks noGrp="1"/>
          </p:cNvGraphicFramePr>
          <p:nvPr/>
        </p:nvGraphicFramePr>
        <p:xfrm>
          <a:off x="835908" y="2772723"/>
          <a:ext cx="3747071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424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2451067971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44361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49544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349822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503389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83923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39562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Software Engineer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35279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5937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32845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6252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39804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1694401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3DF58A8-F74E-45A1-9CCB-2BEA51B44E84}"/>
              </a:ext>
            </a:extLst>
          </p:cNvPr>
          <p:cNvCxnSpPr>
            <a:cxnSpLocks/>
          </p:cNvCxnSpPr>
          <p:nvPr/>
        </p:nvCxnSpPr>
        <p:spPr>
          <a:xfrm>
            <a:off x="5572223" y="5117431"/>
            <a:ext cx="1045389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A0C942D-F533-8602-244A-4092408F9B3E}"/>
              </a:ext>
            </a:extLst>
          </p:cNvPr>
          <p:cNvSpPr/>
          <p:nvPr/>
        </p:nvSpPr>
        <p:spPr>
          <a:xfrm>
            <a:off x="5529056" y="4461716"/>
            <a:ext cx="1131725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Recode</a:t>
            </a:r>
            <a:endParaRPr lang="en-US" sz="1800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5FEFD45-2244-6BF6-26AD-BCBD86FBEC30}"/>
              </a:ext>
            </a:extLst>
          </p:cNvPr>
          <p:cNvSpPr/>
          <p:nvPr/>
        </p:nvSpPr>
        <p:spPr>
          <a:xfrm>
            <a:off x="2578894" y="5365819"/>
            <a:ext cx="1121569" cy="1115303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9" name="Tittel 3">
            <a:extLst>
              <a:ext uri="{FF2B5EF4-FFF2-40B4-BE49-F238E27FC236}">
                <a16:creationId xmlns:a16="http://schemas.microsoft.com/office/drawing/2014/main" id="{524E58DF-F38B-40E3-BE2D-F8EC9862EF5D}"/>
              </a:ext>
            </a:extLst>
          </p:cNvPr>
          <p:cNvSpPr txBox="1">
            <a:spLocks/>
          </p:cNvSpPr>
          <p:nvPr/>
        </p:nvSpPr>
        <p:spPr>
          <a:xfrm>
            <a:off x="835908" y="376877"/>
            <a:ext cx="9926213" cy="784266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Top and Bottom Coding – Example	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95AFAD6-9096-7506-AF2A-91EC485C6BEB}"/>
              </a:ext>
            </a:extLst>
          </p:cNvPr>
          <p:cNvGraphicFramePr>
            <a:graphicFrameLocks noGrp="1"/>
          </p:cNvGraphicFramePr>
          <p:nvPr/>
        </p:nvGraphicFramePr>
        <p:xfrm>
          <a:off x="7462970" y="2785283"/>
          <a:ext cx="3893122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424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2451067971"/>
                    </a:ext>
                  </a:extLst>
                </a:gridCol>
                <a:gridCol w="1032193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44361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49544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100000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100000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83923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39562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Software Engineer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35279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5937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32845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6252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39804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1694401"/>
                  </a:ext>
                </a:extLst>
              </a:tr>
            </a:tbl>
          </a:graphicData>
        </a:graphic>
      </p:graphicFrame>
      <p:sp>
        <p:nvSpPr>
          <p:cNvPr id="21" name="Rectangle 20">
            <a:extLst>
              <a:ext uri="{FF2B5EF4-FFF2-40B4-BE49-F238E27FC236}">
                <a16:creationId xmlns:a16="http://schemas.microsoft.com/office/drawing/2014/main" id="{26AF6E72-ED50-DE28-6B5B-C9BF309ADC5A}"/>
              </a:ext>
            </a:extLst>
          </p:cNvPr>
          <p:cNvSpPr/>
          <p:nvPr/>
        </p:nvSpPr>
        <p:spPr>
          <a:xfrm>
            <a:off x="9202433" y="5365819"/>
            <a:ext cx="1121569" cy="1115303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15892F7-9855-DB4A-E154-092A81A565EA}"/>
              </a:ext>
            </a:extLst>
          </p:cNvPr>
          <p:cNvSpPr/>
          <p:nvPr/>
        </p:nvSpPr>
        <p:spPr>
          <a:xfrm>
            <a:off x="3700464" y="3904065"/>
            <a:ext cx="882516" cy="728226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B11EFA6-9147-1B50-F319-62D710C8CC2F}"/>
              </a:ext>
            </a:extLst>
          </p:cNvPr>
          <p:cNvSpPr/>
          <p:nvPr/>
        </p:nvSpPr>
        <p:spPr>
          <a:xfrm>
            <a:off x="10324002" y="3904065"/>
            <a:ext cx="1032090" cy="728226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CF74B65-3396-F068-648F-6C44EA2C8CD1}"/>
              </a:ext>
            </a:extLst>
          </p:cNvPr>
          <p:cNvSpPr/>
          <p:nvPr/>
        </p:nvSpPr>
        <p:spPr>
          <a:xfrm>
            <a:off x="8892073" y="178016"/>
            <a:ext cx="2858979" cy="1172293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r>
              <a:rPr lang="en-US" sz="1800" b="1" dirty="0" err="1"/>
              <a:t>sdcMicro</a:t>
            </a:r>
            <a:endParaRPr lang="en-US" sz="1800" b="1" dirty="0"/>
          </a:p>
          <a:p>
            <a:pPr algn="ctr">
              <a:spcBef>
                <a:spcPts val="600"/>
              </a:spcBef>
            </a:pPr>
            <a:r>
              <a:rPr lang="en-US" sz="1800" dirty="0" err="1">
                <a:latin typeface="Lucida Console" panose="020B0609040504020204" pitchFamily="49" charset="0"/>
              </a:rPr>
              <a:t>mvTopCoding</a:t>
            </a:r>
            <a:r>
              <a:rPr lang="en-US" sz="1800" dirty="0">
                <a:latin typeface="Lucida Console" panose="020B060904050402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097669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9CFD64-739F-4BD6-F459-BE2F4D18AA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665359A-3C8A-01BE-92E4-E6C16E24F358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5B22CB0-CC6A-62FD-0FC7-CDE0044064A0}"/>
              </a:ext>
            </a:extLst>
          </p:cNvPr>
          <p:cNvGraphicFramePr>
            <a:graphicFrameLocks noGrp="1"/>
          </p:cNvGraphicFramePr>
          <p:nvPr/>
        </p:nvGraphicFramePr>
        <p:xfrm>
          <a:off x="7462970" y="2785283"/>
          <a:ext cx="3893122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424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2451067971"/>
                    </a:ext>
                  </a:extLst>
                </a:gridCol>
                <a:gridCol w="1032193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500k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80k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40k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Software Engineer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40k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5937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6252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40k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1694401"/>
                  </a:ext>
                </a:extLst>
              </a:tr>
            </a:tbl>
          </a:graphicData>
        </a:graphic>
      </p:graphicFrame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B394B860-A436-0258-A867-A9DD881A78B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74216" y="1161144"/>
            <a:ext cx="9544623" cy="149902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dirty="0"/>
              <a:t>Round values to a given base (e.g. 10, 100, 1k, 10k)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Other types of rounding can also be used (e.g. truncating, round up/down)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Similar to recoding: it reduces the number of categories</a:t>
            </a:r>
          </a:p>
          <a:p>
            <a:r>
              <a:rPr lang="en-US" sz="2000" b="1" dirty="0"/>
              <a:t>Income</a:t>
            </a:r>
            <a:r>
              <a:rPr lang="en-US" sz="2000" dirty="0"/>
              <a:t>: Round to closest 10k</a:t>
            </a:r>
            <a:endParaRPr lang="en-US" sz="2000" b="1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CC086BE-FC7D-B4E0-D929-1A9D194C1940}"/>
              </a:ext>
            </a:extLst>
          </p:cNvPr>
          <p:cNvGraphicFramePr>
            <a:graphicFrameLocks noGrp="1"/>
          </p:cNvGraphicFramePr>
          <p:nvPr/>
        </p:nvGraphicFramePr>
        <p:xfrm>
          <a:off x="835908" y="2772723"/>
          <a:ext cx="3747071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424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2451067971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44361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49544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349822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503389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83923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39562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Software Engineer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35279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5937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32845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6252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39804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1694401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6A13B90-098B-991C-81F0-67D76C6E6391}"/>
              </a:ext>
            </a:extLst>
          </p:cNvPr>
          <p:cNvCxnSpPr>
            <a:cxnSpLocks/>
          </p:cNvCxnSpPr>
          <p:nvPr/>
        </p:nvCxnSpPr>
        <p:spPr>
          <a:xfrm>
            <a:off x="5572223" y="5117431"/>
            <a:ext cx="1045389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2DD334D-8F63-5278-B726-84222B9EB963}"/>
              </a:ext>
            </a:extLst>
          </p:cNvPr>
          <p:cNvSpPr/>
          <p:nvPr/>
        </p:nvSpPr>
        <p:spPr>
          <a:xfrm>
            <a:off x="5529056" y="4461716"/>
            <a:ext cx="1131725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Recode</a:t>
            </a:r>
            <a:endParaRPr lang="en-US" sz="1800" noProof="0" dirty="0"/>
          </a:p>
        </p:txBody>
      </p:sp>
      <p:sp>
        <p:nvSpPr>
          <p:cNvPr id="9" name="Tittel 3">
            <a:extLst>
              <a:ext uri="{FF2B5EF4-FFF2-40B4-BE49-F238E27FC236}">
                <a16:creationId xmlns:a16="http://schemas.microsoft.com/office/drawing/2014/main" id="{B0CE3B4D-7484-15E9-1456-3DB53B9988DD}"/>
              </a:ext>
            </a:extLst>
          </p:cNvPr>
          <p:cNvSpPr txBox="1">
            <a:spLocks/>
          </p:cNvSpPr>
          <p:nvPr/>
        </p:nvSpPr>
        <p:spPr>
          <a:xfrm>
            <a:off x="835908" y="376877"/>
            <a:ext cx="9926213" cy="784266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Rounding	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39058F9-A8FC-3F87-5DAD-0AD686BA3C0C}"/>
              </a:ext>
            </a:extLst>
          </p:cNvPr>
          <p:cNvSpPr/>
          <p:nvPr/>
        </p:nvSpPr>
        <p:spPr>
          <a:xfrm>
            <a:off x="3700464" y="2785284"/>
            <a:ext cx="882516" cy="3695836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69C9039-08C9-9D36-7352-E6D2FAB2703D}"/>
              </a:ext>
            </a:extLst>
          </p:cNvPr>
          <p:cNvSpPr/>
          <p:nvPr/>
        </p:nvSpPr>
        <p:spPr>
          <a:xfrm>
            <a:off x="10324002" y="2785283"/>
            <a:ext cx="1032090" cy="3695836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3437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4DDB9F-F429-A0EB-79E7-375DF80A6C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1DD3454-5BED-500B-E1E6-65F3381D6B2C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FCFB54C4-3884-4CA8-EFC8-2E33B668F7A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5908" y="1161144"/>
            <a:ext cx="11356092" cy="215903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dirty="0"/>
              <a:t>Algorithms aim for a given level of protection with as few suppressions as possible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Example: Suppress the dataset until it satisfies 2-anonymity</a:t>
            </a:r>
          </a:p>
          <a:p>
            <a:pPr lvl="1">
              <a:lnSpc>
                <a:spcPct val="100000"/>
              </a:lnSpc>
            </a:pPr>
            <a:endParaRPr lang="en-US" sz="1400" dirty="0"/>
          </a:p>
          <a:p>
            <a:pPr>
              <a:lnSpc>
                <a:spcPct val="100000"/>
              </a:lnSpc>
            </a:pPr>
            <a:r>
              <a:rPr lang="en-US" sz="2000" dirty="0"/>
              <a:t>Algorithms naturally tend to suppress: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Variables with many different categories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Infrequent values</a:t>
            </a:r>
          </a:p>
        </p:txBody>
      </p:sp>
      <p:sp>
        <p:nvSpPr>
          <p:cNvPr id="9" name="Tittel 3">
            <a:extLst>
              <a:ext uri="{FF2B5EF4-FFF2-40B4-BE49-F238E27FC236}">
                <a16:creationId xmlns:a16="http://schemas.microsoft.com/office/drawing/2014/main" id="{E3064FA4-4352-FDC2-D408-81F25F198E9E}"/>
              </a:ext>
            </a:extLst>
          </p:cNvPr>
          <p:cNvSpPr txBox="1">
            <a:spLocks/>
          </p:cNvSpPr>
          <p:nvPr/>
        </p:nvSpPr>
        <p:spPr>
          <a:xfrm>
            <a:off x="835908" y="376877"/>
            <a:ext cx="9926213" cy="784266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Local Suppression	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F03897F-32CB-0A6E-D5B8-8998AE55ACD6}"/>
              </a:ext>
            </a:extLst>
          </p:cNvPr>
          <p:cNvGraphicFramePr>
            <a:graphicFrameLocks noGrp="1"/>
          </p:cNvGraphicFramePr>
          <p:nvPr/>
        </p:nvGraphicFramePr>
        <p:xfrm>
          <a:off x="1074216" y="3537824"/>
          <a:ext cx="3573146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370205">
                  <a:extLst>
                    <a:ext uri="{9D8B030D-6E8A-4147-A177-3AD203B41FA5}">
                      <a16:colId xmlns:a16="http://schemas.microsoft.com/office/drawing/2014/main" val="2450551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Dentist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722242"/>
                  </a:ext>
                </a:extLst>
              </a:tr>
            </a:tbl>
          </a:graphicData>
        </a:graphic>
      </p:graphicFrame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A73D2F9-AFEC-9B00-0C4B-A8E0D1720A54}"/>
              </a:ext>
            </a:extLst>
          </p:cNvPr>
          <p:cNvCxnSpPr>
            <a:cxnSpLocks/>
          </p:cNvCxnSpPr>
          <p:nvPr/>
        </p:nvCxnSpPr>
        <p:spPr>
          <a:xfrm>
            <a:off x="5572223" y="5117431"/>
            <a:ext cx="1045389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2542DB7-FEE9-78EE-21BF-85EB1BD21704}"/>
              </a:ext>
            </a:extLst>
          </p:cNvPr>
          <p:cNvSpPr/>
          <p:nvPr/>
        </p:nvSpPr>
        <p:spPr>
          <a:xfrm>
            <a:off x="5466539" y="4497811"/>
            <a:ext cx="1256755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Suppress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2718347-4CFD-E20E-1BC6-95C6BF76E237}"/>
              </a:ext>
            </a:extLst>
          </p:cNvPr>
          <p:cNvGraphicFramePr>
            <a:graphicFrameLocks noGrp="1"/>
          </p:cNvGraphicFramePr>
          <p:nvPr/>
        </p:nvGraphicFramePr>
        <p:xfrm>
          <a:off x="7648155" y="3537824"/>
          <a:ext cx="3573146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370205">
                  <a:extLst>
                    <a:ext uri="{9D8B030D-6E8A-4147-A177-3AD203B41FA5}">
                      <a16:colId xmlns:a16="http://schemas.microsoft.com/office/drawing/2014/main" val="2450551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noProof="0" dirty="0"/>
                        <a:t>&lt;NA&gt;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noProof="0" dirty="0"/>
                        <a:t>&lt;NA&gt;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noProof="0" dirty="0"/>
                        <a:t>&lt;NA&gt;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noProof="0" dirty="0"/>
                        <a:t>&lt;NA&gt;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noProof="0" dirty="0"/>
                        <a:t>&lt;NA&gt;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noProof="0" dirty="0"/>
                        <a:t>&lt;NA&gt;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722242"/>
                  </a:ext>
                </a:extLst>
              </a:tr>
            </a:tbl>
          </a:graphicData>
        </a:graphic>
      </p:graphicFrame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F74525C-A9A8-3F0D-4373-EA5BACDABAC4}"/>
              </a:ext>
            </a:extLst>
          </p:cNvPr>
          <p:cNvSpPr/>
          <p:nvPr/>
        </p:nvSpPr>
        <p:spPr>
          <a:xfrm>
            <a:off x="8892073" y="1670561"/>
            <a:ext cx="2858979" cy="1172293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r>
              <a:rPr lang="en-US" sz="1800" b="1" dirty="0" err="1"/>
              <a:t>sdcMicro</a:t>
            </a:r>
            <a:endParaRPr lang="en-US" sz="1800" b="1" dirty="0"/>
          </a:p>
          <a:p>
            <a:pPr algn="ctr">
              <a:spcBef>
                <a:spcPts val="600"/>
              </a:spcBef>
            </a:pPr>
            <a:r>
              <a:rPr lang="en-US" sz="1800" dirty="0" err="1">
                <a:latin typeface="Lucida Console" panose="020B0609040504020204" pitchFamily="49" charset="0"/>
              </a:rPr>
              <a:t>localSuppression</a:t>
            </a:r>
            <a:r>
              <a:rPr lang="en-US" sz="1800" dirty="0">
                <a:latin typeface="Lucida Console" panose="020B0609040504020204" pitchFamily="49" charset="0"/>
              </a:rPr>
              <a:t>()</a:t>
            </a:r>
          </a:p>
          <a:p>
            <a:pPr algn="ctr">
              <a:spcBef>
                <a:spcPts val="600"/>
              </a:spcBef>
            </a:pPr>
            <a:r>
              <a:rPr lang="en-US" sz="1800" dirty="0" err="1">
                <a:latin typeface="Lucida Console" panose="020B0609040504020204" pitchFamily="49" charset="0"/>
              </a:rPr>
              <a:t>localSupp</a:t>
            </a:r>
            <a:r>
              <a:rPr lang="en-US" sz="1800" dirty="0">
                <a:latin typeface="Lucida Console" panose="020B060904050402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748578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3A5394-8AE0-016B-483A-73B79080A7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31865704-B731-1696-0233-47638B0EB81D}"/>
              </a:ext>
            </a:extLst>
          </p:cNvPr>
          <p:cNvGraphicFramePr>
            <a:graphicFrameLocks noGrp="1"/>
          </p:cNvGraphicFramePr>
          <p:nvPr/>
        </p:nvGraphicFramePr>
        <p:xfrm>
          <a:off x="4981335" y="2118557"/>
          <a:ext cx="2155737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9255">
                  <a:extLst>
                    <a:ext uri="{9D8B030D-6E8A-4147-A177-3AD203B41FA5}">
                      <a16:colId xmlns:a16="http://schemas.microsoft.com/office/drawing/2014/main" val="1262180762"/>
                    </a:ext>
                  </a:extLst>
                </a:gridCol>
                <a:gridCol w="562293">
                  <a:extLst>
                    <a:ext uri="{9D8B030D-6E8A-4147-A177-3AD203B41FA5}">
                      <a16:colId xmlns:a16="http://schemas.microsoft.com/office/drawing/2014/main" val="3555974033"/>
                    </a:ext>
                  </a:extLst>
                </a:gridCol>
                <a:gridCol w="641896">
                  <a:extLst>
                    <a:ext uri="{9D8B030D-6E8A-4147-A177-3AD203B41FA5}">
                      <a16:colId xmlns:a16="http://schemas.microsoft.com/office/drawing/2014/main" val="3321143325"/>
                    </a:ext>
                  </a:extLst>
                </a:gridCol>
                <a:gridCol w="562293">
                  <a:extLst>
                    <a:ext uri="{9D8B030D-6E8A-4147-A177-3AD203B41FA5}">
                      <a16:colId xmlns:a16="http://schemas.microsoft.com/office/drawing/2014/main" val="5455416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822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414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9166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0201142"/>
                  </a:ext>
                </a:extLst>
              </a:tr>
            </a:tbl>
          </a:graphicData>
        </a:graphic>
      </p:graphicFrame>
      <p:graphicFrame>
        <p:nvGraphicFramePr>
          <p:cNvPr id="32" name="Table 31">
            <a:extLst>
              <a:ext uri="{FF2B5EF4-FFF2-40B4-BE49-F238E27FC236}">
                <a16:creationId xmlns:a16="http://schemas.microsoft.com/office/drawing/2014/main" id="{11A60403-4E1E-37BF-7195-8D734B15DEA2}"/>
              </a:ext>
            </a:extLst>
          </p:cNvPr>
          <p:cNvGraphicFramePr>
            <a:graphicFrameLocks noGrp="1"/>
          </p:cNvGraphicFramePr>
          <p:nvPr/>
        </p:nvGraphicFramePr>
        <p:xfrm>
          <a:off x="4981335" y="2118557"/>
          <a:ext cx="2155737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9255">
                  <a:extLst>
                    <a:ext uri="{9D8B030D-6E8A-4147-A177-3AD203B41FA5}">
                      <a16:colId xmlns:a16="http://schemas.microsoft.com/office/drawing/2014/main" val="1262180762"/>
                    </a:ext>
                  </a:extLst>
                </a:gridCol>
                <a:gridCol w="562293">
                  <a:extLst>
                    <a:ext uri="{9D8B030D-6E8A-4147-A177-3AD203B41FA5}">
                      <a16:colId xmlns:a16="http://schemas.microsoft.com/office/drawing/2014/main" val="3555974033"/>
                    </a:ext>
                  </a:extLst>
                </a:gridCol>
                <a:gridCol w="641896">
                  <a:extLst>
                    <a:ext uri="{9D8B030D-6E8A-4147-A177-3AD203B41FA5}">
                      <a16:colId xmlns:a16="http://schemas.microsoft.com/office/drawing/2014/main" val="3321143325"/>
                    </a:ext>
                  </a:extLst>
                </a:gridCol>
                <a:gridCol w="562293">
                  <a:extLst>
                    <a:ext uri="{9D8B030D-6E8A-4147-A177-3AD203B41FA5}">
                      <a16:colId xmlns:a16="http://schemas.microsoft.com/office/drawing/2014/main" val="5455416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4822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247414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19166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0201142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A14546B6-4390-0163-CA1F-B04920289509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ED82AA5E-C32D-3A0C-D99D-A9961B37473C}"/>
              </a:ext>
            </a:extLst>
          </p:cNvPr>
          <p:cNvGraphicFramePr>
            <a:graphicFrameLocks noGrp="1"/>
          </p:cNvGraphicFramePr>
          <p:nvPr/>
        </p:nvGraphicFramePr>
        <p:xfrm>
          <a:off x="7477756" y="4088823"/>
          <a:ext cx="208343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722242"/>
                  </a:ext>
                </a:extLst>
              </a:tr>
            </a:tbl>
          </a:graphicData>
        </a:graphic>
      </p:graphicFrame>
      <p:graphicFrame>
        <p:nvGraphicFramePr>
          <p:cNvPr id="39" name="Table 38">
            <a:extLst>
              <a:ext uri="{FF2B5EF4-FFF2-40B4-BE49-F238E27FC236}">
                <a16:creationId xmlns:a16="http://schemas.microsoft.com/office/drawing/2014/main" id="{74CA8518-6A72-DBFF-2E1E-9A0276A21D4C}"/>
              </a:ext>
            </a:extLst>
          </p:cNvPr>
          <p:cNvGraphicFramePr>
            <a:graphicFrameLocks noGrp="1"/>
          </p:cNvGraphicFramePr>
          <p:nvPr/>
        </p:nvGraphicFramePr>
        <p:xfrm>
          <a:off x="7475530" y="5945980"/>
          <a:ext cx="2083436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noProof="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</a:tbl>
          </a:graphicData>
        </a:graphic>
      </p:graphicFrame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A271F357-887B-2474-9318-764F6D67C46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5908" y="1161144"/>
            <a:ext cx="11356092" cy="442180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dirty="0"/>
              <a:t>Probabilistic method that changes the values according to a transition matrix P</a:t>
            </a:r>
            <a:endParaRPr lang="en-US" sz="1400" dirty="0"/>
          </a:p>
        </p:txBody>
      </p:sp>
      <p:sp>
        <p:nvSpPr>
          <p:cNvPr id="9" name="Tittel 3">
            <a:extLst>
              <a:ext uri="{FF2B5EF4-FFF2-40B4-BE49-F238E27FC236}">
                <a16:creationId xmlns:a16="http://schemas.microsoft.com/office/drawing/2014/main" id="{2AF61E03-A2D6-CB8C-7F04-C15C6DF1CD8E}"/>
              </a:ext>
            </a:extLst>
          </p:cNvPr>
          <p:cNvSpPr txBox="1">
            <a:spLocks/>
          </p:cNvSpPr>
          <p:nvPr/>
        </p:nvSpPr>
        <p:spPr>
          <a:xfrm>
            <a:off x="835908" y="376877"/>
            <a:ext cx="9926213" cy="784266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PRAM	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29844346-4F87-994C-83EE-AE3302C5E3BE}"/>
              </a:ext>
            </a:extLst>
          </p:cNvPr>
          <p:cNvGraphicFramePr>
            <a:graphicFrameLocks noGrp="1"/>
          </p:cNvGraphicFramePr>
          <p:nvPr/>
        </p:nvGraphicFramePr>
        <p:xfrm>
          <a:off x="2629383" y="4088823"/>
          <a:ext cx="208343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722242"/>
                  </a:ext>
                </a:extLst>
              </a:tr>
            </a:tbl>
          </a:graphicData>
        </a:graphic>
      </p:graphicFrame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5921000-394E-47C3-7A79-21D67BEA2ADA}"/>
              </a:ext>
            </a:extLst>
          </p:cNvPr>
          <p:cNvCxnSpPr>
            <a:cxnSpLocks/>
          </p:cNvCxnSpPr>
          <p:nvPr/>
        </p:nvCxnSpPr>
        <p:spPr>
          <a:xfrm>
            <a:off x="5628560" y="5353656"/>
            <a:ext cx="1045389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6BCDF38F-9E1F-C4CF-3278-BC1E84168A9A}"/>
              </a:ext>
            </a:extLst>
          </p:cNvPr>
          <p:cNvSpPr/>
          <p:nvPr/>
        </p:nvSpPr>
        <p:spPr>
          <a:xfrm>
            <a:off x="5464684" y="4736219"/>
            <a:ext cx="1256755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PRAM</a:t>
            </a:r>
            <a:endParaRPr lang="en-US" sz="1800" noProof="0" dirty="0"/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EC2AE01F-E8D2-7545-CBF0-220929CD0410}"/>
              </a:ext>
            </a:extLst>
          </p:cNvPr>
          <p:cNvGraphicFramePr>
            <a:graphicFrameLocks noGrp="1"/>
          </p:cNvGraphicFramePr>
          <p:nvPr/>
        </p:nvGraphicFramePr>
        <p:xfrm>
          <a:off x="7475530" y="4473718"/>
          <a:ext cx="2083436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3C49E1B9-D33D-ABCC-5597-3A819CFFD3B1}"/>
              </a:ext>
            </a:extLst>
          </p:cNvPr>
          <p:cNvGraphicFramePr>
            <a:graphicFrameLocks noGrp="1"/>
          </p:cNvGraphicFramePr>
          <p:nvPr/>
        </p:nvGraphicFramePr>
        <p:xfrm>
          <a:off x="7477756" y="4849243"/>
          <a:ext cx="2083436" cy="370840"/>
        </p:xfrm>
        <a:graphic>
          <a:graphicData uri="http://schemas.openxmlformats.org/drawingml/2006/table">
            <a:tbl>
              <a:tblPr bandRow="1">
                <a:solidFill>
                  <a:schemeClr val="accent1">
                    <a:lumMod val="20000"/>
                    <a:lumOff val="80000"/>
                  </a:schemeClr>
                </a:solidFill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noProof="0" dirty="0"/>
                        <a:t>B</a:t>
                      </a:r>
                    </a:p>
                  </a:txBody>
                  <a:tcPr anchor="ctr">
                    <a:solidFill>
                      <a:srgbClr val="E7F1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>
                    <a:solidFill>
                      <a:srgbClr val="E7F1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5577FDAB-269C-ACB2-1E3C-1ED0487D8132}"/>
              </a:ext>
            </a:extLst>
          </p:cNvPr>
          <p:cNvGraphicFramePr>
            <a:graphicFrameLocks noGrp="1"/>
          </p:cNvGraphicFramePr>
          <p:nvPr/>
        </p:nvGraphicFramePr>
        <p:xfrm>
          <a:off x="7475530" y="5571031"/>
          <a:ext cx="2083436" cy="370840"/>
        </p:xfrm>
        <a:graphic>
          <a:graphicData uri="http://schemas.openxmlformats.org/drawingml/2006/table">
            <a:tbl>
              <a:tblPr bandRow="1">
                <a:solidFill>
                  <a:schemeClr val="accent1">
                    <a:lumMod val="20000"/>
                    <a:lumOff val="80000"/>
                  </a:schemeClr>
                </a:solidFill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noProof="0" dirty="0"/>
                        <a:t>B</a:t>
                      </a:r>
                    </a:p>
                  </a:txBody>
                  <a:tcPr anchor="ctr">
                    <a:solidFill>
                      <a:srgbClr val="E7F1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>
                    <a:solidFill>
                      <a:srgbClr val="E7F1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</a:tbl>
          </a:graphicData>
        </a:graphic>
      </p:graphicFrame>
      <p:sp>
        <p:nvSpPr>
          <p:cNvPr id="36" name="Plassholder for innhold 4">
            <a:extLst>
              <a:ext uri="{FF2B5EF4-FFF2-40B4-BE49-F238E27FC236}">
                <a16:creationId xmlns:a16="http://schemas.microsoft.com/office/drawing/2014/main" id="{B547E4B7-2B84-CDFB-C660-E09FAEA7BEF4}"/>
              </a:ext>
            </a:extLst>
          </p:cNvPr>
          <p:cNvSpPr txBox="1">
            <a:spLocks/>
          </p:cNvSpPr>
          <p:nvPr/>
        </p:nvSpPr>
        <p:spPr>
          <a:xfrm>
            <a:off x="3946322" y="2683861"/>
            <a:ext cx="1084249" cy="6775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2"/>
                </a:solidFill>
              </a:rPr>
              <a:t>From region</a:t>
            </a:r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37" name="Plassholder for innhold 4">
            <a:extLst>
              <a:ext uri="{FF2B5EF4-FFF2-40B4-BE49-F238E27FC236}">
                <a16:creationId xmlns:a16="http://schemas.microsoft.com/office/drawing/2014/main" id="{5A1812BF-D0C0-DE11-001D-83EB3DBE8107}"/>
              </a:ext>
            </a:extLst>
          </p:cNvPr>
          <p:cNvSpPr txBox="1">
            <a:spLocks/>
          </p:cNvSpPr>
          <p:nvPr/>
        </p:nvSpPr>
        <p:spPr>
          <a:xfrm>
            <a:off x="5576445" y="1780764"/>
            <a:ext cx="1422706" cy="4421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2"/>
                </a:solidFill>
              </a:rPr>
              <a:t>To region</a:t>
            </a:r>
            <a:endParaRPr lang="en-US" sz="1400" dirty="0">
              <a:solidFill>
                <a:schemeClr val="accent2"/>
              </a:solidFill>
            </a:endParaRPr>
          </a:p>
        </p:txBody>
      </p:sp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7491DDC8-F4C3-1546-6454-F6E264FBD262}"/>
              </a:ext>
            </a:extLst>
          </p:cNvPr>
          <p:cNvGraphicFramePr>
            <a:graphicFrameLocks noGrp="1"/>
          </p:cNvGraphicFramePr>
          <p:nvPr/>
        </p:nvGraphicFramePr>
        <p:xfrm>
          <a:off x="7477756" y="5210713"/>
          <a:ext cx="2083436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</a:tbl>
          </a:graphicData>
        </a:graphic>
      </p:graphicFrame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32B40EC-26AE-AEF5-2792-ECFCED603489}"/>
              </a:ext>
            </a:extLst>
          </p:cNvPr>
          <p:cNvSpPr/>
          <p:nvPr/>
        </p:nvSpPr>
        <p:spPr>
          <a:xfrm>
            <a:off x="8892073" y="178016"/>
            <a:ext cx="2858979" cy="978443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r>
              <a:rPr lang="en-US" sz="1800" b="1" dirty="0" err="1"/>
              <a:t>sdcMicro</a:t>
            </a:r>
            <a:endParaRPr lang="en-US" sz="1800" b="1" dirty="0"/>
          </a:p>
          <a:p>
            <a:pPr algn="ctr">
              <a:spcBef>
                <a:spcPts val="600"/>
              </a:spcBef>
            </a:pPr>
            <a:r>
              <a:rPr lang="en-US" sz="1800" dirty="0">
                <a:latin typeface="Lucida Console" panose="020B0609040504020204" pitchFamily="49" charset="0"/>
              </a:rPr>
              <a:t>pram()</a:t>
            </a:r>
          </a:p>
        </p:txBody>
      </p:sp>
    </p:spTree>
    <p:extLst>
      <p:ext uri="{BB962C8B-B14F-4D97-AF65-F5344CB8AC3E}">
        <p14:creationId xmlns:p14="http://schemas.microsoft.com/office/powerpoint/2010/main" val="2015417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D72E8E-2DF3-F0D3-1BA2-160FCE4931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22B1E735-30FE-5D90-8E11-AC06A1B8D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99" y="551048"/>
            <a:ext cx="11430000" cy="922152"/>
          </a:xfrm>
        </p:spPr>
        <p:txBody>
          <a:bodyPr/>
          <a:lstStyle/>
          <a:p>
            <a:r>
              <a:rPr lang="en-US" dirty="0"/>
              <a:t>Statistical Disclosure Control (SDC) for Microdata</a:t>
            </a:r>
            <a:endParaRPr lang="en-US" noProof="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7D4311E-1E5E-2BEB-77B1-0AE2522F165E}"/>
              </a:ext>
            </a:extLst>
          </p:cNvPr>
          <p:cNvSpPr/>
          <p:nvPr/>
        </p:nvSpPr>
        <p:spPr>
          <a:xfrm>
            <a:off x="4630766" y="1862176"/>
            <a:ext cx="2930469" cy="69864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Apply</a:t>
            </a:r>
          </a:p>
          <a:p>
            <a:pPr algn="ctr"/>
            <a:r>
              <a:rPr lang="en-US" sz="1800" noProof="0" dirty="0"/>
              <a:t>Anonymization Methods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D047F31-93B0-D15F-A984-59EF890C08D4}"/>
              </a:ext>
            </a:extLst>
          </p:cNvPr>
          <p:cNvSpPr/>
          <p:nvPr/>
        </p:nvSpPr>
        <p:spPr>
          <a:xfrm>
            <a:off x="3301968" y="5117215"/>
            <a:ext cx="1278584" cy="69864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Evaluate </a:t>
            </a:r>
          </a:p>
          <a:p>
            <a:pPr algn="ctr"/>
            <a:r>
              <a:rPr lang="en-US" sz="1800" noProof="0" dirty="0"/>
              <a:t>Risk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222F85E7-DBB4-5C3A-A717-17B38444F0AB}"/>
              </a:ext>
            </a:extLst>
          </p:cNvPr>
          <p:cNvSpPr/>
          <p:nvPr/>
        </p:nvSpPr>
        <p:spPr>
          <a:xfrm>
            <a:off x="4693505" y="2749133"/>
            <a:ext cx="2804988" cy="2245640"/>
          </a:xfrm>
          <a:prstGeom prst="triangle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FE91E40-390C-BCDE-D657-9A012102136C}"/>
              </a:ext>
            </a:extLst>
          </p:cNvPr>
          <p:cNvSpPr/>
          <p:nvPr/>
        </p:nvSpPr>
        <p:spPr>
          <a:xfrm>
            <a:off x="7611449" y="5117215"/>
            <a:ext cx="1278584" cy="69864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Evaluate </a:t>
            </a:r>
          </a:p>
          <a:p>
            <a:pPr algn="ctr"/>
            <a:r>
              <a:rPr lang="en-US" sz="1800" noProof="0" dirty="0"/>
              <a:t>Utility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0C5A4B4-493D-D882-E174-B610EE166F03}"/>
              </a:ext>
            </a:extLst>
          </p:cNvPr>
          <p:cNvCxnSpPr>
            <a:cxnSpLocks/>
          </p:cNvCxnSpPr>
          <p:nvPr/>
        </p:nvCxnSpPr>
        <p:spPr>
          <a:xfrm flipH="1">
            <a:off x="9143999" y="4297119"/>
            <a:ext cx="914401" cy="697654"/>
          </a:xfrm>
          <a:prstGeom prst="straightConnector1">
            <a:avLst/>
          </a:prstGeom>
          <a:ln w="1270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23492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493113-C16A-BA14-B067-77D5FECDB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2E5BD0BF-A0DA-C0E6-C1A6-53E6AFDF3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66" y="456221"/>
            <a:ext cx="9651619" cy="736576"/>
          </a:xfrm>
        </p:spPr>
        <p:txBody>
          <a:bodyPr/>
          <a:lstStyle/>
          <a:p>
            <a:r>
              <a:rPr lang="en-US" noProof="0" dirty="0"/>
              <a:t>General Utility Measures</a:t>
            </a:r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31551196-010D-8ED1-F8AD-47DFE1CB2E6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68587" y="1436914"/>
            <a:ext cx="6956213" cy="487003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Use general utility measures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Compare the dataset before and after anonymization</a:t>
            </a:r>
          </a:p>
          <a:p>
            <a:pPr marL="252050" lvl="1" indent="0">
              <a:lnSpc>
                <a:spcPct val="100000"/>
              </a:lnSpc>
              <a:buNone/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Examples: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Number of suppressed values (in total or per variable)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Number of changed values (in total or per variable)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Changes in contingency tables 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Contingency Table-Based Information Loss (CTBIL)</a:t>
            </a:r>
            <a:r>
              <a:rPr lang="en-US" baseline="30000" dirty="0"/>
              <a:t>1</a:t>
            </a: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46C89B8-90BF-C244-CBCF-3251D9F84A27}"/>
              </a:ext>
            </a:extLst>
          </p:cNvPr>
          <p:cNvGraphicFramePr>
            <a:graphicFrameLocks noGrp="1"/>
          </p:cNvGraphicFramePr>
          <p:nvPr/>
        </p:nvGraphicFramePr>
        <p:xfrm>
          <a:off x="3081337" y="5004779"/>
          <a:ext cx="1630046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47993">
                  <a:extLst>
                    <a:ext uri="{9D8B030D-6E8A-4147-A177-3AD203B41FA5}">
                      <a16:colId xmlns:a16="http://schemas.microsoft.com/office/drawing/2014/main" val="3141655293"/>
                    </a:ext>
                  </a:extLst>
                </a:gridCol>
                <a:gridCol w="398780">
                  <a:extLst>
                    <a:ext uri="{9D8B030D-6E8A-4147-A177-3AD203B41FA5}">
                      <a16:colId xmlns:a16="http://schemas.microsoft.com/office/drawing/2014/main" val="2046874308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3224203594"/>
                    </a:ext>
                  </a:extLst>
                </a:gridCol>
                <a:gridCol w="387668">
                  <a:extLst>
                    <a:ext uri="{9D8B030D-6E8A-4147-A177-3AD203B41FA5}">
                      <a16:colId xmlns:a16="http://schemas.microsoft.com/office/drawing/2014/main" val="31369837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44754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70503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14662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4EE3E00-63F4-A1EC-1521-398FA77DFCB5}"/>
              </a:ext>
            </a:extLst>
          </p:cNvPr>
          <p:cNvGraphicFramePr>
            <a:graphicFrameLocks noGrp="1"/>
          </p:cNvGraphicFramePr>
          <p:nvPr/>
        </p:nvGraphicFramePr>
        <p:xfrm>
          <a:off x="6648026" y="5004779"/>
          <a:ext cx="1630046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47993">
                  <a:extLst>
                    <a:ext uri="{9D8B030D-6E8A-4147-A177-3AD203B41FA5}">
                      <a16:colId xmlns:a16="http://schemas.microsoft.com/office/drawing/2014/main" val="3141655293"/>
                    </a:ext>
                  </a:extLst>
                </a:gridCol>
                <a:gridCol w="398780">
                  <a:extLst>
                    <a:ext uri="{9D8B030D-6E8A-4147-A177-3AD203B41FA5}">
                      <a16:colId xmlns:a16="http://schemas.microsoft.com/office/drawing/2014/main" val="2046874308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3224203594"/>
                    </a:ext>
                  </a:extLst>
                </a:gridCol>
                <a:gridCol w="387668">
                  <a:extLst>
                    <a:ext uri="{9D8B030D-6E8A-4147-A177-3AD203B41FA5}">
                      <a16:colId xmlns:a16="http://schemas.microsoft.com/office/drawing/2014/main" val="31369837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44754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70503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146621"/>
                  </a:ext>
                </a:extLst>
              </a:tr>
            </a:tbl>
          </a:graphicData>
        </a:graphic>
      </p:graphicFrame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934BA7E-6F2D-A7D5-7DF4-E0A67BF759E6}"/>
              </a:ext>
            </a:extLst>
          </p:cNvPr>
          <p:cNvCxnSpPr>
            <a:cxnSpLocks/>
          </p:cNvCxnSpPr>
          <p:nvPr/>
        </p:nvCxnSpPr>
        <p:spPr>
          <a:xfrm>
            <a:off x="5129753" y="5553805"/>
            <a:ext cx="1045389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lassholder for innhold 4">
            <a:extLst>
              <a:ext uri="{FF2B5EF4-FFF2-40B4-BE49-F238E27FC236}">
                <a16:creationId xmlns:a16="http://schemas.microsoft.com/office/drawing/2014/main" id="{7F214D85-5BF1-D72B-FB40-A7A882522F2D}"/>
              </a:ext>
            </a:extLst>
          </p:cNvPr>
          <p:cNvSpPr txBox="1">
            <a:spLocks/>
          </p:cNvSpPr>
          <p:nvPr/>
        </p:nvSpPr>
        <p:spPr>
          <a:xfrm>
            <a:off x="3234266" y="4551680"/>
            <a:ext cx="1324187" cy="4530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dirty="0"/>
              <a:t>Original</a:t>
            </a:r>
          </a:p>
        </p:txBody>
      </p:sp>
      <p:sp>
        <p:nvSpPr>
          <p:cNvPr id="13" name="Plassholder for innhold 4">
            <a:extLst>
              <a:ext uri="{FF2B5EF4-FFF2-40B4-BE49-F238E27FC236}">
                <a16:creationId xmlns:a16="http://schemas.microsoft.com/office/drawing/2014/main" id="{28044F73-5D74-01FB-609C-1BEAB6A797E0}"/>
              </a:ext>
            </a:extLst>
          </p:cNvPr>
          <p:cNvSpPr txBox="1">
            <a:spLocks/>
          </p:cNvSpPr>
          <p:nvPr/>
        </p:nvSpPr>
        <p:spPr>
          <a:xfrm>
            <a:off x="6474142" y="4551680"/>
            <a:ext cx="1977814" cy="4530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dirty="0"/>
              <a:t>Anonymized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C67182-B9F3-0129-D1FC-A0423D04AC98}"/>
              </a:ext>
            </a:extLst>
          </p:cNvPr>
          <p:cNvSpPr txBox="1"/>
          <p:nvPr/>
        </p:nvSpPr>
        <p:spPr>
          <a:xfrm>
            <a:off x="1013870" y="6471222"/>
            <a:ext cx="6748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1) Disclosure Protection Methods and Information Loss for Microdata, J Josep Domingo-Ferrer and V. Torra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F897810-1060-BC2D-5FFC-31DF5B1638B1}"/>
              </a:ext>
            </a:extLst>
          </p:cNvPr>
          <p:cNvSpPr/>
          <p:nvPr/>
        </p:nvSpPr>
        <p:spPr>
          <a:xfrm>
            <a:off x="8892073" y="178016"/>
            <a:ext cx="2858979" cy="2863764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r>
              <a:rPr lang="en-US" sz="1800" b="1" dirty="0" err="1"/>
              <a:t>sdcMicro</a:t>
            </a:r>
            <a:endParaRPr lang="en-US" sz="1800" b="1" dirty="0"/>
          </a:p>
          <a:p>
            <a:pPr algn="ctr">
              <a:spcBef>
                <a:spcPts val="600"/>
              </a:spcBef>
            </a:pPr>
            <a:r>
              <a:rPr lang="en-US" sz="1800" dirty="0" err="1">
                <a:latin typeface="Lucida Console" panose="020B0609040504020204" pitchFamily="49" charset="0"/>
              </a:rPr>
              <a:t>dUtility</a:t>
            </a:r>
            <a:r>
              <a:rPr lang="en-US" sz="1800" dirty="0">
                <a:latin typeface="Lucida Console" panose="020B0609040504020204" pitchFamily="49" charset="0"/>
              </a:rPr>
              <a:t>()</a:t>
            </a:r>
          </a:p>
          <a:p>
            <a:pPr algn="ctr">
              <a:spcBef>
                <a:spcPts val="600"/>
              </a:spcBef>
            </a:pPr>
            <a:r>
              <a:rPr lang="en-US" sz="1800" dirty="0" err="1">
                <a:latin typeface="Lucida Console" panose="020B0609040504020204" pitchFamily="49" charset="0"/>
              </a:rPr>
              <a:t>infoLoss</a:t>
            </a:r>
            <a:r>
              <a:rPr lang="en-US" sz="1800" dirty="0">
                <a:latin typeface="Lucida Console" panose="020B0609040504020204" pitchFamily="49" charset="0"/>
              </a:rPr>
              <a:t>()</a:t>
            </a:r>
          </a:p>
          <a:p>
            <a:pPr algn="ctr">
              <a:spcBef>
                <a:spcPts val="600"/>
              </a:spcBef>
            </a:pPr>
            <a:r>
              <a:rPr lang="en-US" sz="1800" dirty="0" err="1">
                <a:latin typeface="Lucida Console" panose="020B0609040504020204" pitchFamily="49" charset="0"/>
              </a:rPr>
              <a:t>IL_correl</a:t>
            </a:r>
            <a:r>
              <a:rPr lang="en-US" sz="1800" dirty="0">
                <a:latin typeface="Lucida Console" panose="020B0609040504020204" pitchFamily="49" charset="0"/>
              </a:rPr>
              <a:t>()</a:t>
            </a:r>
          </a:p>
          <a:p>
            <a:pPr algn="ctr">
              <a:spcBef>
                <a:spcPts val="600"/>
              </a:spcBef>
            </a:pPr>
            <a:r>
              <a:rPr lang="en-US" sz="1800" dirty="0" err="1">
                <a:latin typeface="Lucida Console" panose="020B0609040504020204" pitchFamily="49" charset="0"/>
              </a:rPr>
              <a:t>IL_variables</a:t>
            </a:r>
            <a:r>
              <a:rPr lang="en-US" sz="1800" dirty="0">
                <a:latin typeface="Lucida Console" panose="020B060904050402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444604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4CBDFE-518A-CA2E-3BD3-4E034A3B52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A0194BC4-B700-D3A7-4213-75DBD2A19A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7706" y="2305881"/>
            <a:ext cx="10151706" cy="1709530"/>
          </a:xfrm>
        </p:spPr>
        <p:txBody>
          <a:bodyPr/>
          <a:lstStyle/>
          <a:p>
            <a:r>
              <a:rPr lang="nb-NO" dirty="0" err="1"/>
              <a:t>Microaggregation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0680577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2F27BB-2E17-EECF-4128-80F486C92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1A8AF3C-4BCE-0C16-EB39-E5752EEB28B8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Tittel 3">
            <a:extLst>
              <a:ext uri="{FF2B5EF4-FFF2-40B4-BE49-F238E27FC236}">
                <a16:creationId xmlns:a16="http://schemas.microsoft.com/office/drawing/2014/main" id="{9151BEF1-FA4B-A81D-96D5-7CB76B28DC4E}"/>
              </a:ext>
            </a:extLst>
          </p:cNvPr>
          <p:cNvSpPr txBox="1">
            <a:spLocks/>
          </p:cNvSpPr>
          <p:nvPr/>
        </p:nvSpPr>
        <p:spPr>
          <a:xfrm>
            <a:off x="835908" y="376877"/>
            <a:ext cx="9926213" cy="775380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Microaggregation</a:t>
            </a:r>
            <a:r>
              <a:rPr lang="en-US" dirty="0"/>
              <a:t>	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1B82A13-1C2A-7DB1-6316-DE47E81B2006}"/>
              </a:ext>
            </a:extLst>
          </p:cNvPr>
          <p:cNvGraphicFramePr>
            <a:graphicFrameLocks noGrp="1"/>
          </p:cNvGraphicFramePr>
          <p:nvPr/>
        </p:nvGraphicFramePr>
        <p:xfrm>
          <a:off x="2648120" y="3793200"/>
          <a:ext cx="171831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886143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40k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92013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60k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90k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100k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722242"/>
                  </a:ext>
                </a:extLst>
              </a:tr>
            </a:tbl>
          </a:graphicData>
        </a:graphic>
      </p:graphicFrame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E1A1BD5-6899-074F-D194-DD5DB7DA5E70}"/>
              </a:ext>
            </a:extLst>
          </p:cNvPr>
          <p:cNvCxnSpPr>
            <a:cxnSpLocks/>
          </p:cNvCxnSpPr>
          <p:nvPr/>
        </p:nvCxnSpPr>
        <p:spPr>
          <a:xfrm>
            <a:off x="5580762" y="5365942"/>
            <a:ext cx="1045389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D699F68-C20D-E7ED-A32B-58EC68B93436}"/>
              </a:ext>
            </a:extLst>
          </p:cNvPr>
          <p:cNvSpPr/>
          <p:nvPr/>
        </p:nvSpPr>
        <p:spPr>
          <a:xfrm>
            <a:off x="5070189" y="4748505"/>
            <a:ext cx="1955639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Microaggregate</a:t>
            </a:r>
            <a:endParaRPr lang="en-US" sz="1800" noProof="0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C68FBC0-34A3-F10F-1D8C-DB99C48AB1C6}"/>
              </a:ext>
            </a:extLst>
          </p:cNvPr>
          <p:cNvSpPr/>
          <p:nvPr/>
        </p:nvSpPr>
        <p:spPr>
          <a:xfrm>
            <a:off x="2671033" y="4159685"/>
            <a:ext cx="1688149" cy="1497491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84C41E7-F991-318C-EA92-517A0A6448FE}"/>
              </a:ext>
            </a:extLst>
          </p:cNvPr>
          <p:cNvGraphicFramePr>
            <a:graphicFrameLocks noGrp="1"/>
          </p:cNvGraphicFramePr>
          <p:nvPr/>
        </p:nvGraphicFramePr>
        <p:xfrm>
          <a:off x="7696210" y="3793200"/>
          <a:ext cx="171831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886143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92013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95k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95k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722242"/>
                  </a:ext>
                </a:extLst>
              </a:tr>
            </a:tbl>
          </a:graphicData>
        </a:graphic>
      </p:graphicFrame>
      <p:sp>
        <p:nvSpPr>
          <p:cNvPr id="4" name="Plassholder for innhold 4">
            <a:extLst>
              <a:ext uri="{FF2B5EF4-FFF2-40B4-BE49-F238E27FC236}">
                <a16:creationId xmlns:a16="http://schemas.microsoft.com/office/drawing/2014/main" id="{FF564E92-5813-C96E-A329-3DA2C7EC5C2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319753" y="1492058"/>
            <a:ext cx="8729316" cy="2288450"/>
          </a:xfrm>
        </p:spPr>
        <p:txBody>
          <a:bodyPr/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000" dirty="0"/>
              <a:t>Split records into groups with similar records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000" dirty="0"/>
              <a:t>Replace their value with an aggregation of the values in the group</a:t>
            </a:r>
            <a:endParaRPr lang="en-US" sz="1400" dirty="0"/>
          </a:p>
          <a:p>
            <a:pPr marL="252050" lvl="1" indent="0">
              <a:lnSpc>
                <a:spcPct val="100000"/>
              </a:lnSpc>
              <a:buNone/>
            </a:pPr>
            <a:endParaRPr lang="en-US" sz="14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/>
              <a:t>mean(40k, 50k, 50k, 60k) = 50k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/>
              <a:t>mean(90k, 100k) = 95k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C73B2B-9BFA-93C9-A814-AE7CA47A65FC}"/>
              </a:ext>
            </a:extLst>
          </p:cNvPr>
          <p:cNvSpPr/>
          <p:nvPr/>
        </p:nvSpPr>
        <p:spPr>
          <a:xfrm>
            <a:off x="2678281" y="5657176"/>
            <a:ext cx="1688149" cy="731904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79781E-617C-ABC7-5B3D-A233D7C2838E}"/>
              </a:ext>
            </a:extLst>
          </p:cNvPr>
          <p:cNvSpPr/>
          <p:nvPr/>
        </p:nvSpPr>
        <p:spPr>
          <a:xfrm>
            <a:off x="8555365" y="4159685"/>
            <a:ext cx="859156" cy="1497491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608C53-7E46-E4BC-BBE1-EB7F0512DB6B}"/>
              </a:ext>
            </a:extLst>
          </p:cNvPr>
          <p:cNvSpPr/>
          <p:nvPr/>
        </p:nvSpPr>
        <p:spPr>
          <a:xfrm>
            <a:off x="8555365" y="5657177"/>
            <a:ext cx="859156" cy="731904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7933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44" grpId="0" animBg="1"/>
      <p:bldP spid="7" grpId="0" animBg="1"/>
      <p:bldP spid="8" grpId="0" animBg="1"/>
      <p:bldP spid="10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116026-F6FA-591F-D1B7-6DB12C88B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50AC182-7AA3-73E3-2310-FF4804906CB7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Tittel 3">
            <a:extLst>
              <a:ext uri="{FF2B5EF4-FFF2-40B4-BE49-F238E27FC236}">
                <a16:creationId xmlns:a16="http://schemas.microsoft.com/office/drawing/2014/main" id="{814C9FB7-C9C1-59A6-3D92-56A0821BDE96}"/>
              </a:ext>
            </a:extLst>
          </p:cNvPr>
          <p:cNvSpPr txBox="1">
            <a:spLocks/>
          </p:cNvSpPr>
          <p:nvPr/>
        </p:nvSpPr>
        <p:spPr>
          <a:xfrm>
            <a:off x="835908" y="376877"/>
            <a:ext cx="9926213" cy="775380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Microaggregation</a:t>
            </a:r>
            <a:r>
              <a:rPr lang="en-US" dirty="0"/>
              <a:t>	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BE56A10-B0F7-3D13-A5FB-678C7BF3A936}"/>
              </a:ext>
            </a:extLst>
          </p:cNvPr>
          <p:cNvGraphicFramePr>
            <a:graphicFrameLocks noGrp="1"/>
          </p:cNvGraphicFramePr>
          <p:nvPr/>
        </p:nvGraphicFramePr>
        <p:xfrm>
          <a:off x="2648120" y="3793200"/>
          <a:ext cx="171831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886143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40k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92013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60k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90k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100k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722242"/>
                  </a:ext>
                </a:extLst>
              </a:tr>
            </a:tbl>
          </a:graphicData>
        </a:graphic>
      </p:graphicFrame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ACF698B-AFCF-93C1-C370-96F2D335B7E0}"/>
              </a:ext>
            </a:extLst>
          </p:cNvPr>
          <p:cNvCxnSpPr>
            <a:cxnSpLocks/>
          </p:cNvCxnSpPr>
          <p:nvPr/>
        </p:nvCxnSpPr>
        <p:spPr>
          <a:xfrm>
            <a:off x="5580762" y="5365942"/>
            <a:ext cx="1045389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E4D592A-5C45-2D3C-936A-3EA7CDE9CA8F}"/>
              </a:ext>
            </a:extLst>
          </p:cNvPr>
          <p:cNvSpPr/>
          <p:nvPr/>
        </p:nvSpPr>
        <p:spPr>
          <a:xfrm>
            <a:off x="5070189" y="4748505"/>
            <a:ext cx="1955639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Microaggregate</a:t>
            </a:r>
            <a:endParaRPr lang="en-US" sz="1800" noProof="0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6BE94EF-C368-C8A5-580A-2AE000AEF9A0}"/>
              </a:ext>
            </a:extLst>
          </p:cNvPr>
          <p:cNvSpPr/>
          <p:nvPr/>
        </p:nvSpPr>
        <p:spPr>
          <a:xfrm>
            <a:off x="2671033" y="4159685"/>
            <a:ext cx="1695397" cy="1120527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2ACB214-75AC-D147-D0AA-7C5AD1901EDD}"/>
              </a:ext>
            </a:extLst>
          </p:cNvPr>
          <p:cNvGraphicFramePr>
            <a:graphicFrameLocks noGrp="1"/>
          </p:cNvGraphicFramePr>
          <p:nvPr/>
        </p:nvGraphicFramePr>
        <p:xfrm>
          <a:off x="7696210" y="3793200"/>
          <a:ext cx="171831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886143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92013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90k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90k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90k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722242"/>
                  </a:ext>
                </a:extLst>
              </a:tr>
            </a:tbl>
          </a:graphicData>
        </a:graphic>
      </p:graphicFrame>
      <p:sp>
        <p:nvSpPr>
          <p:cNvPr id="4" name="Plassholder for innhold 4">
            <a:extLst>
              <a:ext uri="{FF2B5EF4-FFF2-40B4-BE49-F238E27FC236}">
                <a16:creationId xmlns:a16="http://schemas.microsoft.com/office/drawing/2014/main" id="{D0F958ED-7475-12A8-FF31-0EE36EDC093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319752" y="1492058"/>
            <a:ext cx="8521831" cy="2288450"/>
          </a:xfrm>
        </p:spPr>
        <p:txBody>
          <a:bodyPr/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000" dirty="0"/>
              <a:t>Split records into groups with similar records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000" dirty="0"/>
              <a:t>Replace their value with an aggregation of the values in the group</a:t>
            </a:r>
            <a:endParaRPr lang="en-US" sz="1400" dirty="0"/>
          </a:p>
          <a:p>
            <a:pPr marL="252050" lvl="1" indent="0">
              <a:lnSpc>
                <a:spcPct val="100000"/>
              </a:lnSpc>
              <a:buNone/>
            </a:pPr>
            <a:endParaRPr lang="en-US" sz="14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/>
              <a:t>median(40k, 50k, 50k,) = 50k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/>
              <a:t>median(60k, 90k, 100k) = 90k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DEC33D-72F5-D0A0-0CF5-CBC2A0C1C9B6}"/>
              </a:ext>
            </a:extLst>
          </p:cNvPr>
          <p:cNvSpPr/>
          <p:nvPr/>
        </p:nvSpPr>
        <p:spPr>
          <a:xfrm>
            <a:off x="2678281" y="5280212"/>
            <a:ext cx="1688149" cy="110886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24E399-E0E4-A6E1-2BB6-9670A955FB06}"/>
              </a:ext>
            </a:extLst>
          </p:cNvPr>
          <p:cNvSpPr/>
          <p:nvPr/>
        </p:nvSpPr>
        <p:spPr>
          <a:xfrm>
            <a:off x="8555365" y="4159685"/>
            <a:ext cx="859156" cy="1118313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330399-B9CF-9689-4E0A-6A52DA037080}"/>
              </a:ext>
            </a:extLst>
          </p:cNvPr>
          <p:cNvSpPr/>
          <p:nvPr/>
        </p:nvSpPr>
        <p:spPr>
          <a:xfrm>
            <a:off x="8555365" y="5277998"/>
            <a:ext cx="859156" cy="1111083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279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44" grpId="0" animBg="1"/>
      <p:bldP spid="7" grpId="0" animBg="1"/>
      <p:bldP spid="8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143605-C9EE-3DA7-51EB-D6B7767ED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D7CC68AC-468C-0B4E-9970-59721DEAC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99" y="551048"/>
            <a:ext cx="11430000" cy="922152"/>
          </a:xfrm>
        </p:spPr>
        <p:txBody>
          <a:bodyPr/>
          <a:lstStyle/>
          <a:p>
            <a:r>
              <a:rPr lang="en-US" dirty="0"/>
              <a:t>Statistical Disclosure Control (SDC) for Microdata</a:t>
            </a:r>
            <a:endParaRPr lang="en-US" noProof="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D23FC2B-8224-54E1-85F4-070A3691874D}"/>
              </a:ext>
            </a:extLst>
          </p:cNvPr>
          <p:cNvSpPr/>
          <p:nvPr/>
        </p:nvSpPr>
        <p:spPr>
          <a:xfrm>
            <a:off x="4630766" y="1862176"/>
            <a:ext cx="2930469" cy="69864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Apply</a:t>
            </a:r>
          </a:p>
          <a:p>
            <a:pPr algn="ctr"/>
            <a:r>
              <a:rPr lang="en-US" sz="1800" noProof="0" dirty="0"/>
              <a:t>Anonymization Methods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357F8AB-7EA9-C674-75AB-DA47E73AD875}"/>
              </a:ext>
            </a:extLst>
          </p:cNvPr>
          <p:cNvSpPr/>
          <p:nvPr/>
        </p:nvSpPr>
        <p:spPr>
          <a:xfrm>
            <a:off x="3301968" y="5117215"/>
            <a:ext cx="1278584" cy="69864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Evaluate </a:t>
            </a:r>
          </a:p>
          <a:p>
            <a:pPr algn="ctr"/>
            <a:r>
              <a:rPr lang="en-US" sz="1800" noProof="0" dirty="0"/>
              <a:t>Risk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29117E6A-7BD9-B542-6C25-F72C7B080EB7}"/>
              </a:ext>
            </a:extLst>
          </p:cNvPr>
          <p:cNvSpPr/>
          <p:nvPr/>
        </p:nvSpPr>
        <p:spPr>
          <a:xfrm>
            <a:off x="4693505" y="2749133"/>
            <a:ext cx="2804988" cy="2245640"/>
          </a:xfrm>
          <a:prstGeom prst="triangle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809470E-B083-17B6-A7B3-D2D0E0F4A69E}"/>
              </a:ext>
            </a:extLst>
          </p:cNvPr>
          <p:cNvSpPr/>
          <p:nvPr/>
        </p:nvSpPr>
        <p:spPr>
          <a:xfrm>
            <a:off x="7611449" y="5117215"/>
            <a:ext cx="1278584" cy="69864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Evaluate </a:t>
            </a:r>
          </a:p>
          <a:p>
            <a:pPr algn="ctr"/>
            <a:r>
              <a:rPr lang="en-US" sz="1800" noProof="0" dirty="0"/>
              <a:t>Utility</a:t>
            </a:r>
          </a:p>
        </p:txBody>
      </p:sp>
    </p:spTree>
    <p:extLst>
      <p:ext uri="{BB962C8B-B14F-4D97-AF65-F5344CB8AC3E}">
        <p14:creationId xmlns:p14="http://schemas.microsoft.com/office/powerpoint/2010/main" val="30007866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C79D31-123F-9947-51D5-86B8D2D942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F5F83E3-5C9A-5CA6-FBD2-F3D0D8FBFD1C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Tittel 3">
            <a:extLst>
              <a:ext uri="{FF2B5EF4-FFF2-40B4-BE49-F238E27FC236}">
                <a16:creationId xmlns:a16="http://schemas.microsoft.com/office/drawing/2014/main" id="{052E6C62-C042-2B5B-C9AD-7B18383008E7}"/>
              </a:ext>
            </a:extLst>
          </p:cNvPr>
          <p:cNvSpPr txBox="1">
            <a:spLocks/>
          </p:cNvSpPr>
          <p:nvPr/>
        </p:nvSpPr>
        <p:spPr>
          <a:xfrm>
            <a:off x="835908" y="376877"/>
            <a:ext cx="9926213" cy="775380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Microaggregation</a:t>
            </a:r>
            <a:r>
              <a:rPr lang="en-US" dirty="0"/>
              <a:t>	</a:t>
            </a:r>
          </a:p>
        </p:txBody>
      </p:sp>
      <p:sp>
        <p:nvSpPr>
          <p:cNvPr id="4" name="Plassholder for innhold 4">
            <a:extLst>
              <a:ext uri="{FF2B5EF4-FFF2-40B4-BE49-F238E27FC236}">
                <a16:creationId xmlns:a16="http://schemas.microsoft.com/office/drawing/2014/main" id="{DF98BDC2-2D19-680A-CDAF-EEF1D2A2CB5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319752" y="1492057"/>
            <a:ext cx="9261162" cy="281215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dirty="0"/>
              <a:t>Most suited for continuous data, but can be extended to categorical data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Grouping can be based on the same variable, or other variables</a:t>
            </a:r>
          </a:p>
          <a:p>
            <a:pPr>
              <a:lnSpc>
                <a:spcPct val="100000"/>
              </a:lnSpc>
            </a:pP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/>
              <a:t>Groups can be of any size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Groups of the same size is often desired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Large groups usually gives better protection than small groups</a:t>
            </a:r>
          </a:p>
          <a:p>
            <a:pPr>
              <a:lnSpc>
                <a:spcPct val="100000"/>
              </a:lnSpc>
            </a:pP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/>
              <a:t>Useful aggregation functions: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Mean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Median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Mode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32B40EC-26AE-AEF5-2792-ECFCED603489}"/>
              </a:ext>
            </a:extLst>
          </p:cNvPr>
          <p:cNvSpPr/>
          <p:nvPr/>
        </p:nvSpPr>
        <p:spPr>
          <a:xfrm>
            <a:off x="8723719" y="2653546"/>
            <a:ext cx="2858979" cy="111518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228600" rtl="0" eaLnBrk="1" latinLnBrk="0" hangingPunct="1">
              <a:defRPr sz="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28600" algn="l" defTabSz="228600" rtl="0" eaLnBrk="1" latinLnBrk="0" hangingPunct="1">
              <a:defRPr sz="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57200" algn="l" defTabSz="228600" rtl="0" eaLnBrk="1" latinLnBrk="0" hangingPunct="1">
              <a:defRPr sz="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85800" algn="l" defTabSz="228600" rtl="0" eaLnBrk="1" latinLnBrk="0" hangingPunct="1">
              <a:defRPr sz="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14400" algn="l" defTabSz="228600" rtl="0" eaLnBrk="1" latinLnBrk="0" hangingPunct="1">
              <a:defRPr sz="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143000" algn="l" defTabSz="228600" rtl="0" eaLnBrk="1" latinLnBrk="0" hangingPunct="1">
              <a:defRPr sz="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371600" algn="l" defTabSz="228600" rtl="0" eaLnBrk="1" latinLnBrk="0" hangingPunct="1">
              <a:defRPr sz="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600200" algn="l" defTabSz="228600" rtl="0" eaLnBrk="1" latinLnBrk="0" hangingPunct="1">
              <a:defRPr sz="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828800" algn="l" defTabSz="228600" rtl="0" eaLnBrk="1" latinLnBrk="0" hangingPunct="1">
              <a:defRPr sz="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600"/>
              </a:spcBef>
            </a:pPr>
            <a:r>
              <a:rPr lang="en-US" sz="1800" b="1" dirty="0" err="1"/>
              <a:t>sdcMicro</a:t>
            </a:r>
            <a:endParaRPr lang="en-US" sz="1800" b="1" dirty="0"/>
          </a:p>
          <a:p>
            <a:pPr algn="ctr">
              <a:spcBef>
                <a:spcPts val="600"/>
              </a:spcBef>
            </a:pPr>
            <a:r>
              <a:rPr lang="en-US" sz="1800" dirty="0" err="1">
                <a:latin typeface="Lucida Console" panose="020B0609040504020204" pitchFamily="49" charset="0"/>
              </a:rPr>
              <a:t>microaggregation</a:t>
            </a:r>
            <a:r>
              <a:rPr lang="en-US" sz="1800" dirty="0">
                <a:latin typeface="Lucida Console" panose="020B0609040504020204" pitchFamily="49" charset="0"/>
              </a:rPr>
              <a:t>()</a:t>
            </a:r>
          </a:p>
          <a:p>
            <a:pPr algn="ctr">
              <a:spcBef>
                <a:spcPts val="600"/>
              </a:spcBef>
            </a:pPr>
            <a:r>
              <a:rPr lang="en-US" sz="1800" dirty="0" err="1">
                <a:latin typeface="Lucida Console" panose="020B0609040504020204" pitchFamily="49" charset="0"/>
              </a:rPr>
              <a:t>microaggrGower</a:t>
            </a:r>
            <a:r>
              <a:rPr lang="en-US" sz="1800" dirty="0">
                <a:latin typeface="Lucida Console" panose="020B060904050402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208125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 err="1"/>
              <a:t>Thank</a:t>
            </a:r>
            <a:r>
              <a:rPr lang="nb-NO" dirty="0"/>
              <a:t> </a:t>
            </a:r>
            <a:r>
              <a:rPr lang="nb-NO" dirty="0" err="1"/>
              <a:t>you</a:t>
            </a:r>
            <a:r>
              <a:rPr lang="nb-NO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480541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D93FAD-6E30-1FEB-F08A-5C6EDE02B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86347A2-8BC6-700C-0120-E838A26D1C1C}"/>
              </a:ext>
            </a:extLst>
          </p:cNvPr>
          <p:cNvSpPr/>
          <p:nvPr/>
        </p:nvSpPr>
        <p:spPr>
          <a:xfrm>
            <a:off x="8261875" y="5350896"/>
            <a:ext cx="3732901" cy="142642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tel 3">
            <a:extLst>
              <a:ext uri="{FF2B5EF4-FFF2-40B4-BE49-F238E27FC236}">
                <a16:creationId xmlns:a16="http://schemas.microsoft.com/office/drawing/2014/main" id="{956851B7-E45F-FECF-DADF-AA6B690F6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359" y="551048"/>
            <a:ext cx="9651619" cy="863252"/>
          </a:xfrm>
        </p:spPr>
        <p:txBody>
          <a:bodyPr/>
          <a:lstStyle/>
          <a:p>
            <a:r>
              <a:rPr lang="en-US" dirty="0"/>
              <a:t>The Anonymization Process</a:t>
            </a:r>
            <a:endParaRPr lang="en-US" noProof="0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9CA9232-4788-A711-6674-AC47438CE480}"/>
              </a:ext>
            </a:extLst>
          </p:cNvPr>
          <p:cNvCxnSpPr>
            <a:cxnSpLocks/>
          </p:cNvCxnSpPr>
          <p:nvPr/>
        </p:nvCxnSpPr>
        <p:spPr>
          <a:xfrm>
            <a:off x="1172697" y="6240269"/>
            <a:ext cx="9799944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72C4EAB-65EB-5B0A-AB05-980AF92C24D2}"/>
              </a:ext>
            </a:extLst>
          </p:cNvPr>
          <p:cNvCxnSpPr>
            <a:cxnSpLocks/>
          </p:cNvCxnSpPr>
          <p:nvPr/>
        </p:nvCxnSpPr>
        <p:spPr>
          <a:xfrm flipV="1">
            <a:off x="1172697" y="1683197"/>
            <a:ext cx="0" cy="4573931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4518C9A-782B-A6F2-7FE0-840D4490C4DB}"/>
              </a:ext>
            </a:extLst>
          </p:cNvPr>
          <p:cNvSpPr txBox="1"/>
          <p:nvPr/>
        </p:nvSpPr>
        <p:spPr>
          <a:xfrm>
            <a:off x="10111098" y="6240269"/>
            <a:ext cx="861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Utility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7F638E7-14DF-A3EA-4B5E-5377E874A28E}"/>
              </a:ext>
            </a:extLst>
          </p:cNvPr>
          <p:cNvSpPr txBox="1"/>
          <p:nvPr/>
        </p:nvSpPr>
        <p:spPr>
          <a:xfrm>
            <a:off x="572354" y="1812352"/>
            <a:ext cx="2022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Risk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7FF3D6A-D1A6-3236-DC08-356E35FA0883}"/>
              </a:ext>
            </a:extLst>
          </p:cNvPr>
          <p:cNvSpPr/>
          <p:nvPr/>
        </p:nvSpPr>
        <p:spPr>
          <a:xfrm>
            <a:off x="9590939" y="1812352"/>
            <a:ext cx="202968" cy="199079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CD2D9D3-AE1B-1EB3-97A9-0F12DBB96C12}"/>
              </a:ext>
            </a:extLst>
          </p:cNvPr>
          <p:cNvCxnSpPr>
            <a:cxnSpLocks/>
          </p:cNvCxnSpPr>
          <p:nvPr/>
        </p:nvCxnSpPr>
        <p:spPr>
          <a:xfrm flipH="1">
            <a:off x="9521901" y="2050825"/>
            <a:ext cx="147563" cy="1295152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82CA091-FFE5-CD8D-D676-4B0F0FCC742F}"/>
              </a:ext>
            </a:extLst>
          </p:cNvPr>
          <p:cNvSpPr txBox="1"/>
          <p:nvPr/>
        </p:nvSpPr>
        <p:spPr>
          <a:xfrm>
            <a:off x="8801878" y="1414300"/>
            <a:ext cx="2022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Original dataset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45FF59D-F9D5-F40A-ADC8-485783E87806}"/>
              </a:ext>
            </a:extLst>
          </p:cNvPr>
          <p:cNvSpPr/>
          <p:nvPr/>
        </p:nvSpPr>
        <p:spPr>
          <a:xfrm>
            <a:off x="9396931" y="3379176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1182BB0-D867-2647-8483-A0FAD882DFCD}"/>
              </a:ext>
            </a:extLst>
          </p:cNvPr>
          <p:cNvSpPr/>
          <p:nvPr/>
        </p:nvSpPr>
        <p:spPr>
          <a:xfrm>
            <a:off x="4014685" y="2556966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AB8093E-D68F-E32F-4739-F3FB7AA677A3}"/>
              </a:ext>
            </a:extLst>
          </p:cNvPr>
          <p:cNvSpPr/>
          <p:nvPr/>
        </p:nvSpPr>
        <p:spPr>
          <a:xfrm>
            <a:off x="6861816" y="2625888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F8D6132-E967-9043-4F38-C143C92A8ABF}"/>
              </a:ext>
            </a:extLst>
          </p:cNvPr>
          <p:cNvSpPr/>
          <p:nvPr/>
        </p:nvSpPr>
        <p:spPr>
          <a:xfrm>
            <a:off x="5054083" y="3771083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508DE49-6798-523A-4D68-85CCF4303E07}"/>
              </a:ext>
            </a:extLst>
          </p:cNvPr>
          <p:cNvSpPr/>
          <p:nvPr/>
        </p:nvSpPr>
        <p:spPr>
          <a:xfrm>
            <a:off x="3140291" y="3578255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96218FA3-33AC-E214-331A-D9FECAC79CFB}"/>
              </a:ext>
            </a:extLst>
          </p:cNvPr>
          <p:cNvSpPr/>
          <p:nvPr/>
        </p:nvSpPr>
        <p:spPr>
          <a:xfrm>
            <a:off x="8304307" y="3164547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009B2DA-3D73-3297-2276-AEE85BC15674}"/>
              </a:ext>
            </a:extLst>
          </p:cNvPr>
          <p:cNvSpPr/>
          <p:nvPr/>
        </p:nvSpPr>
        <p:spPr>
          <a:xfrm>
            <a:off x="8101339" y="2198070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32AB9CC-EC85-064D-A38C-59A442A0034D}"/>
              </a:ext>
            </a:extLst>
          </p:cNvPr>
          <p:cNvSpPr/>
          <p:nvPr/>
        </p:nvSpPr>
        <p:spPr>
          <a:xfrm>
            <a:off x="7582944" y="4247395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E38B1C0-9D30-5887-E581-8573DB04093B}"/>
              </a:ext>
            </a:extLst>
          </p:cNvPr>
          <p:cNvSpPr/>
          <p:nvPr/>
        </p:nvSpPr>
        <p:spPr>
          <a:xfrm>
            <a:off x="6385523" y="5209160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DE15854-3CD3-64C0-50B1-395740DE5D6B}"/>
              </a:ext>
            </a:extLst>
          </p:cNvPr>
          <p:cNvSpPr/>
          <p:nvPr/>
        </p:nvSpPr>
        <p:spPr>
          <a:xfrm>
            <a:off x="9229766" y="3870622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661576DB-0428-6F86-30AE-2641EF828A12}"/>
              </a:ext>
            </a:extLst>
          </p:cNvPr>
          <p:cNvSpPr/>
          <p:nvPr/>
        </p:nvSpPr>
        <p:spPr>
          <a:xfrm>
            <a:off x="1482089" y="5771397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C0D576A-6B6C-9FF1-498A-1D8E78D1AED2}"/>
              </a:ext>
            </a:extLst>
          </p:cNvPr>
          <p:cNvCxnSpPr>
            <a:cxnSpLocks/>
          </p:cNvCxnSpPr>
          <p:nvPr/>
        </p:nvCxnSpPr>
        <p:spPr>
          <a:xfrm flipH="1">
            <a:off x="9369425" y="3603625"/>
            <a:ext cx="88900" cy="244475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F863949-0243-0289-6739-BE25A9E90A04}"/>
              </a:ext>
            </a:extLst>
          </p:cNvPr>
          <p:cNvCxnSpPr>
            <a:cxnSpLocks/>
          </p:cNvCxnSpPr>
          <p:nvPr/>
        </p:nvCxnSpPr>
        <p:spPr>
          <a:xfrm flipH="1">
            <a:off x="8336822" y="1950426"/>
            <a:ext cx="1222375" cy="311150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48EA00B-CF20-81BE-DA0B-7274E0C0B4F9}"/>
              </a:ext>
            </a:extLst>
          </p:cNvPr>
          <p:cNvCxnSpPr>
            <a:cxnSpLocks/>
          </p:cNvCxnSpPr>
          <p:nvPr/>
        </p:nvCxnSpPr>
        <p:spPr>
          <a:xfrm flipH="1">
            <a:off x="8512505" y="2031095"/>
            <a:ext cx="1091260" cy="1143940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FE96D271-649B-95B8-4149-07A12A2AB36E}"/>
              </a:ext>
            </a:extLst>
          </p:cNvPr>
          <p:cNvCxnSpPr>
            <a:cxnSpLocks/>
          </p:cNvCxnSpPr>
          <p:nvPr/>
        </p:nvCxnSpPr>
        <p:spPr>
          <a:xfrm flipH="1">
            <a:off x="7754362" y="3388040"/>
            <a:ext cx="578442" cy="849233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6BCF5197-823C-9184-3C7D-E04382EE1AC9}"/>
              </a:ext>
            </a:extLst>
          </p:cNvPr>
          <p:cNvCxnSpPr>
            <a:cxnSpLocks/>
          </p:cNvCxnSpPr>
          <p:nvPr/>
        </p:nvCxnSpPr>
        <p:spPr>
          <a:xfrm flipH="1">
            <a:off x="6575461" y="3351438"/>
            <a:ext cx="1726901" cy="1850710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47C495F1-7D7B-F88A-1B93-E8D47A1C99FB}"/>
              </a:ext>
            </a:extLst>
          </p:cNvPr>
          <p:cNvCxnSpPr>
            <a:cxnSpLocks/>
          </p:cNvCxnSpPr>
          <p:nvPr/>
        </p:nvCxnSpPr>
        <p:spPr>
          <a:xfrm flipH="1">
            <a:off x="7092074" y="2349590"/>
            <a:ext cx="981740" cy="322521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100C594-CB48-AA51-971C-C09FD0FEAC0F}"/>
              </a:ext>
            </a:extLst>
          </p:cNvPr>
          <p:cNvCxnSpPr>
            <a:cxnSpLocks/>
          </p:cNvCxnSpPr>
          <p:nvPr/>
        </p:nvCxnSpPr>
        <p:spPr>
          <a:xfrm flipH="1">
            <a:off x="4248150" y="2290151"/>
            <a:ext cx="3815622" cy="348274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72390D9D-A4D9-B4A0-4634-DE154A8C3020}"/>
              </a:ext>
            </a:extLst>
          </p:cNvPr>
          <p:cNvCxnSpPr>
            <a:cxnSpLocks/>
          </p:cNvCxnSpPr>
          <p:nvPr/>
        </p:nvCxnSpPr>
        <p:spPr>
          <a:xfrm flipH="1">
            <a:off x="5259612" y="2801326"/>
            <a:ext cx="1600835" cy="989330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5A412213-09B7-4C70-6CB6-39D9AA141892}"/>
              </a:ext>
            </a:extLst>
          </p:cNvPr>
          <p:cNvCxnSpPr>
            <a:cxnSpLocks/>
          </p:cNvCxnSpPr>
          <p:nvPr/>
        </p:nvCxnSpPr>
        <p:spPr>
          <a:xfrm flipH="1">
            <a:off x="3320321" y="2755900"/>
            <a:ext cx="708754" cy="823002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l 77">
            <a:extLst>
              <a:ext uri="{FF2B5EF4-FFF2-40B4-BE49-F238E27FC236}">
                <a16:creationId xmlns:a16="http://schemas.microsoft.com/office/drawing/2014/main" id="{70B1DD2C-2E4C-7328-255B-7ECD22C3F7BA}"/>
              </a:ext>
            </a:extLst>
          </p:cNvPr>
          <p:cNvSpPr/>
          <p:nvPr/>
        </p:nvSpPr>
        <p:spPr>
          <a:xfrm>
            <a:off x="2689245" y="5480277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FA789CCD-A3B1-9AD3-A241-C92B22A9DE0E}"/>
              </a:ext>
            </a:extLst>
          </p:cNvPr>
          <p:cNvCxnSpPr>
            <a:cxnSpLocks/>
          </p:cNvCxnSpPr>
          <p:nvPr/>
        </p:nvCxnSpPr>
        <p:spPr>
          <a:xfrm flipH="1">
            <a:off x="2805972" y="3807801"/>
            <a:ext cx="412750" cy="1644650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654DA52C-BE5B-A523-9DE4-FA286107802D}"/>
              </a:ext>
            </a:extLst>
          </p:cNvPr>
          <p:cNvCxnSpPr>
            <a:cxnSpLocks/>
          </p:cNvCxnSpPr>
          <p:nvPr/>
        </p:nvCxnSpPr>
        <p:spPr>
          <a:xfrm flipH="1">
            <a:off x="1662972" y="3785254"/>
            <a:ext cx="1494742" cy="1978347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86D0D5D8-B41A-7E95-7E27-A5DFEA6B77AC}"/>
              </a:ext>
            </a:extLst>
          </p:cNvPr>
          <p:cNvCxnSpPr>
            <a:cxnSpLocks/>
          </p:cNvCxnSpPr>
          <p:nvPr/>
        </p:nvCxnSpPr>
        <p:spPr>
          <a:xfrm flipV="1">
            <a:off x="1181857" y="4601643"/>
            <a:ext cx="9642459" cy="2125"/>
          </a:xfrm>
          <a:prstGeom prst="line">
            <a:avLst/>
          </a:prstGeom>
          <a:ln w="254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EEE0DC45-CD53-82E0-809D-5EF28BCBF067}"/>
              </a:ext>
            </a:extLst>
          </p:cNvPr>
          <p:cNvCxnSpPr>
            <a:cxnSpLocks/>
          </p:cNvCxnSpPr>
          <p:nvPr/>
        </p:nvCxnSpPr>
        <p:spPr>
          <a:xfrm flipH="1">
            <a:off x="7938209" y="3400425"/>
            <a:ext cx="450141" cy="1336791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75261B49-972F-B7CE-50C9-415FAE52D144}"/>
              </a:ext>
            </a:extLst>
          </p:cNvPr>
          <p:cNvSpPr txBox="1"/>
          <p:nvPr/>
        </p:nvSpPr>
        <p:spPr>
          <a:xfrm>
            <a:off x="7350464" y="4913962"/>
            <a:ext cx="2022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Optimal solution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A117F68D-C0FC-1128-2664-A135DDA93B3A}"/>
              </a:ext>
            </a:extLst>
          </p:cNvPr>
          <p:cNvSpPr txBox="1"/>
          <p:nvPr/>
        </p:nvSpPr>
        <p:spPr>
          <a:xfrm>
            <a:off x="3661942" y="4570587"/>
            <a:ext cx="2883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Highest acceptable risk</a:t>
            </a: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5A464C8F-DFF4-9D63-4AAC-B2B7D8DAA80C}"/>
              </a:ext>
            </a:extLst>
          </p:cNvPr>
          <p:cNvSpPr/>
          <p:nvPr/>
        </p:nvSpPr>
        <p:spPr>
          <a:xfrm>
            <a:off x="7793683" y="4755646"/>
            <a:ext cx="202968" cy="199079"/>
          </a:xfrm>
          <a:prstGeom prst="ellipse">
            <a:avLst/>
          </a:prstGeom>
          <a:solidFill>
            <a:schemeClr val="accent4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B6191B18-616E-F0A9-C25D-15A527F1756E}"/>
              </a:ext>
            </a:extLst>
          </p:cNvPr>
          <p:cNvSpPr txBox="1"/>
          <p:nvPr/>
        </p:nvSpPr>
        <p:spPr>
          <a:xfrm>
            <a:off x="291018" y="6288184"/>
            <a:ext cx="107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No data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D60F56DF-14F4-74C3-761E-5711553DA74E}"/>
              </a:ext>
            </a:extLst>
          </p:cNvPr>
          <p:cNvSpPr/>
          <p:nvPr/>
        </p:nvSpPr>
        <p:spPr>
          <a:xfrm>
            <a:off x="1071212" y="6127574"/>
            <a:ext cx="202968" cy="199079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1F7AE9D8-F77D-9609-3ADD-94EFB8C4477A}"/>
              </a:ext>
            </a:extLst>
          </p:cNvPr>
          <p:cNvCxnSpPr>
            <a:cxnSpLocks/>
          </p:cNvCxnSpPr>
          <p:nvPr/>
        </p:nvCxnSpPr>
        <p:spPr>
          <a:xfrm flipH="1">
            <a:off x="1273175" y="5959475"/>
            <a:ext cx="215900" cy="187325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5710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B3C3B0-CFF2-AD34-62AD-359510A126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8778C2F6-E6A0-7C0C-0D1E-9B07D2DFB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Release Types </a:t>
            </a:r>
            <a:endParaRPr lang="en-US" noProof="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F42441B-A44B-898F-FB2B-FB1D0DDD4A71}"/>
              </a:ext>
            </a:extLst>
          </p:cNvPr>
          <p:cNvGraphicFramePr>
            <a:graphicFrameLocks noGrp="1"/>
          </p:cNvGraphicFramePr>
          <p:nvPr/>
        </p:nvGraphicFramePr>
        <p:xfrm>
          <a:off x="872140" y="2111753"/>
          <a:ext cx="9766619" cy="18542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948496">
                  <a:extLst>
                    <a:ext uri="{9D8B030D-6E8A-4147-A177-3AD203B41FA5}">
                      <a16:colId xmlns:a16="http://schemas.microsoft.com/office/drawing/2014/main" val="2055692717"/>
                    </a:ext>
                  </a:extLst>
                </a:gridCol>
                <a:gridCol w="3710877">
                  <a:extLst>
                    <a:ext uri="{9D8B030D-6E8A-4147-A177-3AD203B41FA5}">
                      <a16:colId xmlns:a16="http://schemas.microsoft.com/office/drawing/2014/main" val="498278174"/>
                    </a:ext>
                  </a:extLst>
                </a:gridCol>
                <a:gridCol w="3107246">
                  <a:extLst>
                    <a:ext uri="{9D8B030D-6E8A-4147-A177-3AD203B41FA5}">
                      <a16:colId xmlns:a16="http://schemas.microsoft.com/office/drawing/2014/main" val="4307490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Release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 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Degree of anonymization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048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Raw microdata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Internal 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71598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err="1"/>
                        <a:t>SecUF</a:t>
                      </a:r>
                      <a:r>
                        <a:rPr lang="en-US" b="1" dirty="0"/>
                        <a:t> (Secure Use Files)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Controlled, secure environments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2436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SUF (Scientific Use File)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Microdata to researchers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9043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PUF (Public Use File)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Microdata to the public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5097696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4A561F1A-6931-B744-6FFC-264F8BCE1B4E}"/>
              </a:ext>
            </a:extLst>
          </p:cNvPr>
          <p:cNvSpPr/>
          <p:nvPr/>
        </p:nvSpPr>
        <p:spPr>
          <a:xfrm>
            <a:off x="872139" y="2479638"/>
            <a:ext cx="9766619" cy="371137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535E0D-9B4F-5F45-2E30-629CD74A0068}"/>
              </a:ext>
            </a:extLst>
          </p:cNvPr>
          <p:cNvSpPr/>
          <p:nvPr/>
        </p:nvSpPr>
        <p:spPr>
          <a:xfrm>
            <a:off x="872139" y="2847523"/>
            <a:ext cx="9766619" cy="371137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B05BE-7DBA-C570-73F3-8761725002FF}"/>
              </a:ext>
            </a:extLst>
          </p:cNvPr>
          <p:cNvSpPr/>
          <p:nvPr/>
        </p:nvSpPr>
        <p:spPr>
          <a:xfrm>
            <a:off x="872139" y="3218660"/>
            <a:ext cx="9766619" cy="371137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8B18D6C-58C3-F076-A4D0-C4FF88EA2958}"/>
              </a:ext>
            </a:extLst>
          </p:cNvPr>
          <p:cNvSpPr/>
          <p:nvPr/>
        </p:nvSpPr>
        <p:spPr>
          <a:xfrm>
            <a:off x="872139" y="3593190"/>
            <a:ext cx="9766619" cy="371137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2848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03F392-333F-ECFD-F891-3D873810A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556D233-A395-59DC-75D8-589E11783FA2}"/>
              </a:ext>
            </a:extLst>
          </p:cNvPr>
          <p:cNvSpPr/>
          <p:nvPr/>
        </p:nvSpPr>
        <p:spPr>
          <a:xfrm>
            <a:off x="7247965" y="5150223"/>
            <a:ext cx="4794411" cy="16405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Tittel 3">
            <a:extLst>
              <a:ext uri="{FF2B5EF4-FFF2-40B4-BE49-F238E27FC236}">
                <a16:creationId xmlns:a16="http://schemas.microsoft.com/office/drawing/2014/main" id="{CF3DDCF4-BF8C-483C-58F3-56551BD870D8}"/>
              </a:ext>
            </a:extLst>
          </p:cNvPr>
          <p:cNvSpPr txBox="1">
            <a:spLocks/>
          </p:cNvSpPr>
          <p:nvPr/>
        </p:nvSpPr>
        <p:spPr>
          <a:xfrm>
            <a:off x="606805" y="153960"/>
            <a:ext cx="11114139" cy="1311128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 dirty="0"/>
              <a:t>Five Safes Framework (all types of data sharing)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736953-EA59-1BD6-56DB-45F4D2FCD93D}"/>
              </a:ext>
            </a:extLst>
          </p:cNvPr>
          <p:cNvSpPr txBox="1"/>
          <p:nvPr/>
        </p:nvSpPr>
        <p:spPr>
          <a:xfrm>
            <a:off x="679514" y="4014023"/>
            <a:ext cx="19063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t"/>
            <a:r>
              <a:rPr lang="en-US" sz="2000" b="1" noProof="0" dirty="0">
                <a:solidFill>
                  <a:schemeClr val="accent2"/>
                </a:solidFill>
              </a:rPr>
              <a:t>Safe Data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4DB92F8-BC37-A877-F5E3-39903F52E47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540381" y="1465088"/>
            <a:ext cx="9651619" cy="4629755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noProof="0" dirty="0"/>
              <a:t>Who gets access to the data?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What are the legal obligations of the users?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endParaRPr lang="en-US" sz="2000" noProof="0" dirty="0"/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noProof="0" dirty="0"/>
              <a:t>What are the users intending to do with the data?</a:t>
            </a:r>
          </a:p>
          <a:p>
            <a:pPr marL="414082" lvl="2" indent="0">
              <a:lnSpc>
                <a:spcPct val="100000"/>
              </a:lnSpc>
              <a:spcAft>
                <a:spcPts val="0"/>
              </a:spcAft>
              <a:buNone/>
            </a:pPr>
            <a:endParaRPr lang="en-US" sz="1000" noProof="0" dirty="0"/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In which environment does the users interact with the data?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Does the environment enforce any restrictions on usage? 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endParaRPr lang="en-US" sz="2000" dirty="0"/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What is the data about? 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How detailed/sensitive is the data? 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To which degree is the data anonymized?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endParaRPr lang="en-US" sz="2000" dirty="0"/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What types of output can be produced from the data?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87713E3-DBB8-DB48-7336-926E7E6E2EBC}"/>
              </a:ext>
            </a:extLst>
          </p:cNvPr>
          <p:cNvCxnSpPr>
            <a:cxnSpLocks/>
          </p:cNvCxnSpPr>
          <p:nvPr/>
        </p:nvCxnSpPr>
        <p:spPr>
          <a:xfrm>
            <a:off x="657241" y="4874167"/>
            <a:ext cx="101835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6D52FE8-E397-31CD-91ED-D5AD82556E3C}"/>
              </a:ext>
            </a:extLst>
          </p:cNvPr>
          <p:cNvCxnSpPr>
            <a:cxnSpLocks/>
          </p:cNvCxnSpPr>
          <p:nvPr/>
        </p:nvCxnSpPr>
        <p:spPr>
          <a:xfrm>
            <a:off x="657241" y="3689014"/>
            <a:ext cx="101835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3A61A84-CC2F-997E-0ECB-99BF9250CDC5}"/>
              </a:ext>
            </a:extLst>
          </p:cNvPr>
          <p:cNvCxnSpPr>
            <a:cxnSpLocks/>
          </p:cNvCxnSpPr>
          <p:nvPr/>
        </p:nvCxnSpPr>
        <p:spPr>
          <a:xfrm>
            <a:off x="657241" y="2828870"/>
            <a:ext cx="101835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C42B934-291E-CE16-3AA9-0A7F51B2C3E5}"/>
              </a:ext>
            </a:extLst>
          </p:cNvPr>
          <p:cNvCxnSpPr>
            <a:cxnSpLocks/>
          </p:cNvCxnSpPr>
          <p:nvPr/>
        </p:nvCxnSpPr>
        <p:spPr>
          <a:xfrm>
            <a:off x="657241" y="2262838"/>
            <a:ext cx="101835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FA36E1D-4D8C-8490-6BC9-5DCE39E41660}"/>
              </a:ext>
            </a:extLst>
          </p:cNvPr>
          <p:cNvSpPr txBox="1"/>
          <p:nvPr/>
        </p:nvSpPr>
        <p:spPr>
          <a:xfrm>
            <a:off x="670837" y="1606167"/>
            <a:ext cx="19063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t"/>
            <a:r>
              <a:rPr lang="en-US" sz="2000" b="1" noProof="0" dirty="0">
                <a:solidFill>
                  <a:schemeClr val="accent2"/>
                </a:solidFill>
              </a:rPr>
              <a:t>Safe People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9FCEB0-854F-F547-F87B-D763CF572229}"/>
              </a:ext>
            </a:extLst>
          </p:cNvPr>
          <p:cNvSpPr txBox="1"/>
          <p:nvPr/>
        </p:nvSpPr>
        <p:spPr>
          <a:xfrm>
            <a:off x="652417" y="2342839"/>
            <a:ext cx="19063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t"/>
            <a:r>
              <a:rPr lang="en-US" sz="2000" b="1" noProof="0" dirty="0">
                <a:solidFill>
                  <a:schemeClr val="accent2"/>
                </a:solidFill>
              </a:rPr>
              <a:t>Safe Projects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C9C4A63-5B2D-15B3-86AA-C97FCF987782}"/>
              </a:ext>
            </a:extLst>
          </p:cNvPr>
          <p:cNvSpPr txBox="1"/>
          <p:nvPr/>
        </p:nvSpPr>
        <p:spPr>
          <a:xfrm>
            <a:off x="670837" y="3008089"/>
            <a:ext cx="19063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t"/>
            <a:r>
              <a:rPr lang="en-US" sz="2000" b="1" noProof="0" dirty="0">
                <a:solidFill>
                  <a:schemeClr val="accent2"/>
                </a:solidFill>
              </a:rPr>
              <a:t>Safe Settings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77813F-ACC7-5840-CE56-C8274A538736}"/>
              </a:ext>
            </a:extLst>
          </p:cNvPr>
          <p:cNvSpPr txBox="1"/>
          <p:nvPr/>
        </p:nvSpPr>
        <p:spPr>
          <a:xfrm>
            <a:off x="679514" y="4962307"/>
            <a:ext cx="19063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t"/>
            <a:r>
              <a:rPr lang="en-US" sz="2000" b="1" noProof="0" dirty="0">
                <a:solidFill>
                  <a:schemeClr val="accent2"/>
                </a:solidFill>
              </a:rPr>
              <a:t>Safe Outputs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5A93582-B171-A1F2-3CAF-E53F3E229DA3}"/>
              </a:ext>
            </a:extLst>
          </p:cNvPr>
          <p:cNvCxnSpPr>
            <a:cxnSpLocks/>
          </p:cNvCxnSpPr>
          <p:nvPr/>
        </p:nvCxnSpPr>
        <p:spPr>
          <a:xfrm>
            <a:off x="657241" y="5487132"/>
            <a:ext cx="101835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3131724-879F-DFC9-BAFF-A1B00D042C6C}"/>
              </a:ext>
            </a:extLst>
          </p:cNvPr>
          <p:cNvCxnSpPr>
            <a:cxnSpLocks/>
          </p:cNvCxnSpPr>
          <p:nvPr/>
        </p:nvCxnSpPr>
        <p:spPr>
          <a:xfrm>
            <a:off x="657241" y="1376948"/>
            <a:ext cx="101835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9FD367B-A898-7D17-9F79-13D7ADF8CE29}"/>
              </a:ext>
            </a:extLst>
          </p:cNvPr>
          <p:cNvSpPr txBox="1"/>
          <p:nvPr/>
        </p:nvSpPr>
        <p:spPr>
          <a:xfrm>
            <a:off x="606805" y="6327387"/>
            <a:ext cx="46663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Five Safes: designing data access for research, T. Desai, F. Ritchie and R. Welpton</a:t>
            </a:r>
          </a:p>
        </p:txBody>
      </p:sp>
    </p:spTree>
    <p:extLst>
      <p:ext uri="{BB962C8B-B14F-4D97-AF65-F5344CB8AC3E}">
        <p14:creationId xmlns:p14="http://schemas.microsoft.com/office/powerpoint/2010/main" val="2445285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C5AA3F-CFAA-2247-173B-A06E20A6AC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1AC71695-5AFB-631C-03C9-449571427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Classification of Variables	</a:t>
            </a:r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036008B5-EBB3-D503-9D90-7F23B601F77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556654" y="1979252"/>
            <a:ext cx="9078692" cy="3476668"/>
          </a:xfrm>
        </p:spPr>
        <p:txBody>
          <a:bodyPr/>
          <a:lstStyle/>
          <a:p>
            <a:r>
              <a:rPr lang="en-US" noProof="0" dirty="0"/>
              <a:t>How </a:t>
            </a:r>
            <a:r>
              <a:rPr lang="en-US" b="1" noProof="0" dirty="0"/>
              <a:t>identifying</a:t>
            </a:r>
            <a:r>
              <a:rPr lang="en-US" noProof="0" dirty="0"/>
              <a:t> is each variable?</a:t>
            </a:r>
          </a:p>
          <a:p>
            <a:r>
              <a:rPr lang="en-US" noProof="0" dirty="0"/>
              <a:t>How </a:t>
            </a:r>
            <a:r>
              <a:rPr lang="en-US" b="1" noProof="0" dirty="0"/>
              <a:t>sensitive</a:t>
            </a:r>
            <a:r>
              <a:rPr lang="en-US" noProof="0" dirty="0"/>
              <a:t> is each variable?</a:t>
            </a:r>
          </a:p>
          <a:p>
            <a:r>
              <a:rPr lang="en-US" noProof="0" dirty="0"/>
              <a:t>How is each variable </a:t>
            </a:r>
            <a:r>
              <a:rPr lang="en-US" b="1" noProof="0" dirty="0"/>
              <a:t>measured</a:t>
            </a:r>
            <a:r>
              <a:rPr lang="en-US" noProof="0" dirty="0"/>
              <a:t> and </a:t>
            </a:r>
            <a:r>
              <a:rPr lang="en-US" b="1" noProof="0" dirty="0"/>
              <a:t>represented</a:t>
            </a:r>
            <a:r>
              <a:rPr lang="en-US" noProof="0" dirty="0"/>
              <a:t>?</a:t>
            </a:r>
          </a:p>
          <a:p>
            <a:r>
              <a:rPr lang="en-US" dirty="0"/>
              <a:t>For surveys, what is the </a:t>
            </a:r>
            <a:r>
              <a:rPr lang="en-US" b="1" dirty="0"/>
              <a:t>weight</a:t>
            </a:r>
            <a:r>
              <a:rPr lang="en-US" dirty="0"/>
              <a:t> variable?</a:t>
            </a:r>
          </a:p>
          <a:p>
            <a:r>
              <a:rPr lang="en-US" noProof="0" dirty="0"/>
              <a:t>For surveys</a:t>
            </a:r>
            <a:r>
              <a:rPr lang="en-US" dirty="0"/>
              <a:t>, what are the </a:t>
            </a:r>
            <a:r>
              <a:rPr lang="en-US" b="1" dirty="0"/>
              <a:t>stratification</a:t>
            </a:r>
            <a:r>
              <a:rPr lang="en-US" dirty="0"/>
              <a:t> variables?</a:t>
            </a:r>
            <a:endParaRPr lang="en-US" noProof="0" dirty="0"/>
          </a:p>
          <a:p>
            <a:pPr marL="0" indent="0">
              <a:buNone/>
            </a:pP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342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9E3F3-0665-A4A1-845A-169CBF11271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41400" y="1686295"/>
            <a:ext cx="4076866" cy="4997726"/>
          </a:xfrm>
        </p:spPr>
        <p:txBody>
          <a:bodyPr/>
          <a:lstStyle/>
          <a:p>
            <a:pPr marL="0" indent="0">
              <a:lnSpc>
                <a:spcPct val="100000"/>
              </a:lnSpc>
              <a:spcAft>
                <a:spcPts val="300"/>
              </a:spcAft>
              <a:buNone/>
            </a:pPr>
            <a:r>
              <a:rPr lang="en-US" sz="1800" dirty="0" err="1">
                <a:latin typeface="Lucida Console" panose="020B0609040504020204" pitchFamily="49" charset="0"/>
              </a:rPr>
              <a:t>createSdcObj</a:t>
            </a:r>
            <a:r>
              <a:rPr lang="en-US" sz="1800" dirty="0">
                <a:latin typeface="Lucida Console" panose="020B0609040504020204" pitchFamily="49" charset="0"/>
              </a:rPr>
              <a:t>(</a:t>
            </a:r>
          </a:p>
          <a:p>
            <a:pPr marL="0" indent="0">
              <a:lnSpc>
                <a:spcPct val="100000"/>
              </a:lnSpc>
              <a:spcAft>
                <a:spcPts val="300"/>
              </a:spcAft>
              <a:buNone/>
            </a:pPr>
            <a:r>
              <a:rPr lang="en-US" sz="1800" dirty="0">
                <a:latin typeface="Lucida Console" panose="020B0609040504020204" pitchFamily="49" charset="0"/>
              </a:rPr>
              <a:t>  </a:t>
            </a:r>
            <a:r>
              <a:rPr lang="en-US" sz="1800" dirty="0" err="1">
                <a:latin typeface="Lucida Console" panose="020B0609040504020204" pitchFamily="49" charset="0"/>
              </a:rPr>
              <a:t>dat</a:t>
            </a:r>
            <a:r>
              <a:rPr lang="en-US" sz="1800" dirty="0"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00000"/>
              </a:lnSpc>
              <a:spcAft>
                <a:spcPts val="300"/>
              </a:spcAft>
              <a:buNone/>
            </a:pPr>
            <a:r>
              <a:rPr lang="en-US" sz="1800" dirty="0">
                <a:latin typeface="Lucida Console" panose="020B0609040504020204" pitchFamily="49" charset="0"/>
              </a:rPr>
              <a:t>  </a:t>
            </a:r>
            <a:r>
              <a:rPr lang="en-US" sz="1800" dirty="0" err="1">
                <a:latin typeface="Lucida Console" panose="020B0609040504020204" pitchFamily="49" charset="0"/>
              </a:rPr>
              <a:t>keyVars</a:t>
            </a:r>
            <a:r>
              <a:rPr lang="en-US" sz="1800" dirty="0"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00000"/>
              </a:lnSpc>
              <a:spcAft>
                <a:spcPts val="300"/>
              </a:spcAft>
              <a:buNone/>
            </a:pPr>
            <a:r>
              <a:rPr lang="en-US" sz="1800" dirty="0">
                <a:latin typeface="Lucida Console" panose="020B0609040504020204" pitchFamily="49" charset="0"/>
              </a:rPr>
              <a:t>  </a:t>
            </a:r>
            <a:r>
              <a:rPr lang="en-US" sz="1800" dirty="0" err="1">
                <a:latin typeface="Lucida Console" panose="020B0609040504020204" pitchFamily="49" charset="0"/>
              </a:rPr>
              <a:t>numVars</a:t>
            </a:r>
            <a:r>
              <a:rPr lang="en-US" sz="1800" dirty="0">
                <a:latin typeface="Lucida Console" panose="020B0609040504020204" pitchFamily="49" charset="0"/>
              </a:rPr>
              <a:t> = NULL,</a:t>
            </a:r>
          </a:p>
          <a:p>
            <a:pPr marL="0" indent="0">
              <a:lnSpc>
                <a:spcPct val="100000"/>
              </a:lnSpc>
              <a:spcAft>
                <a:spcPts val="300"/>
              </a:spcAft>
              <a:buNone/>
            </a:pPr>
            <a:r>
              <a:rPr lang="en-US" sz="1800" dirty="0">
                <a:latin typeface="Lucida Console" panose="020B0609040504020204" pitchFamily="49" charset="0"/>
              </a:rPr>
              <a:t>  </a:t>
            </a:r>
            <a:r>
              <a:rPr lang="en-US" sz="1800" dirty="0" err="1">
                <a:latin typeface="Lucida Console" panose="020B0609040504020204" pitchFamily="49" charset="0"/>
              </a:rPr>
              <a:t>pramVars</a:t>
            </a:r>
            <a:r>
              <a:rPr lang="en-US" sz="1800" dirty="0">
                <a:latin typeface="Lucida Console" panose="020B0609040504020204" pitchFamily="49" charset="0"/>
              </a:rPr>
              <a:t> = NULL,</a:t>
            </a:r>
          </a:p>
          <a:p>
            <a:pPr marL="0" indent="0">
              <a:lnSpc>
                <a:spcPct val="100000"/>
              </a:lnSpc>
              <a:spcAft>
                <a:spcPts val="300"/>
              </a:spcAft>
              <a:buNone/>
            </a:pPr>
            <a:r>
              <a:rPr lang="en-US" sz="1800" dirty="0">
                <a:latin typeface="Lucida Console" panose="020B0609040504020204" pitchFamily="49" charset="0"/>
              </a:rPr>
              <a:t>  </a:t>
            </a:r>
            <a:r>
              <a:rPr lang="en-US" sz="1800" dirty="0" err="1">
                <a:latin typeface="Lucida Console" panose="020B0609040504020204" pitchFamily="49" charset="0"/>
              </a:rPr>
              <a:t>ghostVars</a:t>
            </a:r>
            <a:r>
              <a:rPr lang="en-US" sz="1800" dirty="0">
                <a:latin typeface="Lucida Console" panose="020B0609040504020204" pitchFamily="49" charset="0"/>
              </a:rPr>
              <a:t> = NULL,</a:t>
            </a:r>
          </a:p>
          <a:p>
            <a:pPr marL="0" indent="0">
              <a:lnSpc>
                <a:spcPct val="100000"/>
              </a:lnSpc>
              <a:spcAft>
                <a:spcPts val="300"/>
              </a:spcAft>
              <a:buNone/>
            </a:pPr>
            <a:r>
              <a:rPr lang="en-US" sz="1800" dirty="0">
                <a:latin typeface="Lucida Console" panose="020B0609040504020204" pitchFamily="49" charset="0"/>
              </a:rPr>
              <a:t>  </a:t>
            </a:r>
            <a:r>
              <a:rPr lang="en-US" sz="1800" dirty="0" err="1">
                <a:latin typeface="Lucida Console" panose="020B0609040504020204" pitchFamily="49" charset="0"/>
              </a:rPr>
              <a:t>weightVar</a:t>
            </a:r>
            <a:r>
              <a:rPr lang="en-US" sz="1800" dirty="0">
                <a:latin typeface="Lucida Console" panose="020B0609040504020204" pitchFamily="49" charset="0"/>
              </a:rPr>
              <a:t> = NULL,</a:t>
            </a:r>
          </a:p>
          <a:p>
            <a:pPr marL="0" indent="0">
              <a:lnSpc>
                <a:spcPct val="100000"/>
              </a:lnSpc>
              <a:spcAft>
                <a:spcPts val="300"/>
              </a:spcAft>
              <a:buNone/>
            </a:pPr>
            <a:r>
              <a:rPr lang="en-US" sz="1800" dirty="0">
                <a:latin typeface="Lucida Console" panose="020B0609040504020204" pitchFamily="49" charset="0"/>
              </a:rPr>
              <a:t>  </a:t>
            </a:r>
            <a:r>
              <a:rPr lang="en-US" sz="1800" dirty="0" err="1">
                <a:latin typeface="Lucida Console" panose="020B0609040504020204" pitchFamily="49" charset="0"/>
              </a:rPr>
              <a:t>hhId</a:t>
            </a:r>
            <a:r>
              <a:rPr lang="en-US" sz="1800" dirty="0">
                <a:latin typeface="Lucida Console" panose="020B0609040504020204" pitchFamily="49" charset="0"/>
              </a:rPr>
              <a:t> = NULL,</a:t>
            </a:r>
          </a:p>
          <a:p>
            <a:pPr marL="0" indent="0">
              <a:lnSpc>
                <a:spcPct val="100000"/>
              </a:lnSpc>
              <a:spcAft>
                <a:spcPts val="300"/>
              </a:spcAft>
              <a:buNone/>
            </a:pPr>
            <a:r>
              <a:rPr lang="en-US" sz="1800" dirty="0">
                <a:latin typeface="Lucida Console" panose="020B0609040504020204" pitchFamily="49" charset="0"/>
              </a:rPr>
              <a:t>  </a:t>
            </a:r>
            <a:r>
              <a:rPr lang="en-US" sz="1800" dirty="0" err="1">
                <a:latin typeface="Lucida Console" panose="020B0609040504020204" pitchFamily="49" charset="0"/>
              </a:rPr>
              <a:t>strataVar</a:t>
            </a:r>
            <a:r>
              <a:rPr lang="en-US" sz="1800" dirty="0">
                <a:latin typeface="Lucida Console" panose="020B0609040504020204" pitchFamily="49" charset="0"/>
              </a:rPr>
              <a:t> = NULL,</a:t>
            </a:r>
          </a:p>
          <a:p>
            <a:pPr marL="0" indent="0">
              <a:lnSpc>
                <a:spcPct val="100000"/>
              </a:lnSpc>
              <a:spcAft>
                <a:spcPts val="300"/>
              </a:spcAft>
              <a:buNone/>
            </a:pPr>
            <a:r>
              <a:rPr lang="en-US" sz="1800" dirty="0">
                <a:latin typeface="Lucida Console" panose="020B0609040504020204" pitchFamily="49" charset="0"/>
              </a:rPr>
              <a:t>  </a:t>
            </a:r>
            <a:r>
              <a:rPr lang="en-US" sz="1800" dirty="0" err="1">
                <a:latin typeface="Lucida Console" panose="020B0609040504020204" pitchFamily="49" charset="0"/>
              </a:rPr>
              <a:t>sensibleVar</a:t>
            </a:r>
            <a:r>
              <a:rPr lang="en-US" sz="1800" dirty="0">
                <a:latin typeface="Lucida Console" panose="020B0609040504020204" pitchFamily="49" charset="0"/>
              </a:rPr>
              <a:t> = NULL,</a:t>
            </a:r>
          </a:p>
          <a:p>
            <a:pPr marL="0" indent="0">
              <a:lnSpc>
                <a:spcPct val="100000"/>
              </a:lnSpc>
              <a:spcAft>
                <a:spcPts val="300"/>
              </a:spcAft>
              <a:buNone/>
            </a:pPr>
            <a:r>
              <a:rPr lang="en-US" sz="1800" dirty="0">
                <a:latin typeface="Lucida Console" panose="020B0609040504020204" pitchFamily="49" charset="0"/>
              </a:rPr>
              <a:t>  </a:t>
            </a:r>
            <a:r>
              <a:rPr lang="en-US" sz="1800" dirty="0" err="1">
                <a:latin typeface="Lucida Console" panose="020B0609040504020204" pitchFamily="49" charset="0"/>
              </a:rPr>
              <a:t>excludeVars</a:t>
            </a:r>
            <a:r>
              <a:rPr lang="en-US" sz="1800" dirty="0">
                <a:latin typeface="Lucida Console" panose="020B0609040504020204" pitchFamily="49" charset="0"/>
              </a:rPr>
              <a:t> = NULL,</a:t>
            </a:r>
          </a:p>
          <a:p>
            <a:pPr marL="0" indent="0">
              <a:lnSpc>
                <a:spcPct val="100000"/>
              </a:lnSpc>
              <a:spcAft>
                <a:spcPts val="300"/>
              </a:spcAft>
              <a:buNone/>
            </a:pPr>
            <a:r>
              <a:rPr lang="en-US" sz="1800" dirty="0">
                <a:latin typeface="Lucida Console" panose="020B0609040504020204" pitchFamily="49" charset="0"/>
              </a:rPr>
              <a:t>  options = NULL,</a:t>
            </a:r>
          </a:p>
          <a:p>
            <a:pPr marL="0" indent="0">
              <a:lnSpc>
                <a:spcPct val="100000"/>
              </a:lnSpc>
              <a:spcAft>
                <a:spcPts val="300"/>
              </a:spcAft>
              <a:buNone/>
            </a:pPr>
            <a:r>
              <a:rPr lang="en-US" sz="1800" dirty="0">
                <a:latin typeface="Lucida Console" panose="020B0609040504020204" pitchFamily="49" charset="0"/>
              </a:rPr>
              <a:t>  seed = NULL,</a:t>
            </a:r>
          </a:p>
          <a:p>
            <a:pPr marL="0" indent="0">
              <a:lnSpc>
                <a:spcPct val="100000"/>
              </a:lnSpc>
              <a:spcAft>
                <a:spcPts val="300"/>
              </a:spcAft>
              <a:buNone/>
            </a:pPr>
            <a:r>
              <a:rPr lang="en-US" sz="1800" dirty="0">
                <a:latin typeface="Lucida Console" panose="020B0609040504020204" pitchFamily="49" charset="0"/>
              </a:rPr>
              <a:t>  </a:t>
            </a:r>
            <a:r>
              <a:rPr lang="en-US" sz="1800" dirty="0" err="1">
                <a:latin typeface="Lucida Console" panose="020B0609040504020204" pitchFamily="49" charset="0"/>
              </a:rPr>
              <a:t>randomizeRecords</a:t>
            </a:r>
            <a:r>
              <a:rPr lang="en-US" sz="1800" dirty="0">
                <a:latin typeface="Lucida Console" panose="020B0609040504020204" pitchFamily="49" charset="0"/>
              </a:rPr>
              <a:t> = FALSE,</a:t>
            </a:r>
          </a:p>
          <a:p>
            <a:pPr marL="0" indent="0">
              <a:lnSpc>
                <a:spcPct val="100000"/>
              </a:lnSpc>
              <a:spcAft>
                <a:spcPts val="300"/>
              </a:spcAft>
              <a:buNone/>
            </a:pPr>
            <a:r>
              <a:rPr lang="en-US" sz="1800" dirty="0">
                <a:latin typeface="Lucida Console" panose="020B0609040504020204" pitchFamily="49" charset="0"/>
              </a:rPr>
              <a:t>  alpha = 1</a:t>
            </a:r>
          </a:p>
          <a:p>
            <a:pPr marL="0" indent="0">
              <a:lnSpc>
                <a:spcPct val="100000"/>
              </a:lnSpc>
              <a:spcAft>
                <a:spcPts val="300"/>
              </a:spcAft>
              <a:buNone/>
            </a:pPr>
            <a:r>
              <a:rPr lang="en-US" sz="1800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00000"/>
              </a:lnSpc>
              <a:spcAft>
                <a:spcPts val="300"/>
              </a:spcAft>
              <a:buNone/>
            </a:pPr>
            <a:endParaRPr lang="en-US" sz="1600" dirty="0">
              <a:latin typeface="Lucida Console" panose="020B0609040504020204" pitchFamily="49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15D491B-567A-6348-2F38-32D55DFAA388}"/>
              </a:ext>
            </a:extLst>
          </p:cNvPr>
          <p:cNvSpPr txBox="1">
            <a:spLocks/>
          </p:cNvSpPr>
          <p:nvPr/>
        </p:nvSpPr>
        <p:spPr>
          <a:xfrm>
            <a:off x="4902609" y="1862174"/>
            <a:ext cx="6533330" cy="3978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2400" b="1" dirty="0" err="1"/>
              <a:t>dat</a:t>
            </a:r>
            <a:r>
              <a:rPr lang="en-US" sz="2400" dirty="0"/>
              <a:t>: original dataset to anonymize</a:t>
            </a:r>
          </a:p>
          <a:p>
            <a:pPr lvl="1"/>
            <a:r>
              <a:rPr lang="en-US" sz="2400" b="1" dirty="0" err="1"/>
              <a:t>keyVars</a:t>
            </a:r>
            <a:r>
              <a:rPr lang="en-US" sz="2400" dirty="0"/>
              <a:t>: (categorical) key variables</a:t>
            </a:r>
          </a:p>
          <a:p>
            <a:pPr lvl="1"/>
            <a:r>
              <a:rPr lang="en-US" sz="2400" b="1" dirty="0" err="1"/>
              <a:t>weigthVar</a:t>
            </a:r>
            <a:r>
              <a:rPr lang="en-US" sz="2400" dirty="0"/>
              <a:t>: weight variable</a:t>
            </a:r>
          </a:p>
          <a:p>
            <a:pPr lvl="1"/>
            <a:r>
              <a:rPr lang="en-US" sz="2400" b="1" dirty="0" err="1"/>
              <a:t>sensibleVar</a:t>
            </a:r>
            <a:r>
              <a:rPr lang="en-US" sz="2400" dirty="0"/>
              <a:t>: sensitive variables</a:t>
            </a:r>
          </a:p>
          <a:p>
            <a:pPr lvl="1"/>
            <a:r>
              <a:rPr lang="en-US" sz="2400" b="1" dirty="0" err="1"/>
              <a:t>excludeVars</a:t>
            </a:r>
            <a:r>
              <a:rPr lang="en-US" sz="2400" dirty="0"/>
              <a:t>: variables to exclude from process and output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C177EC3-2506-6BE1-7F38-6342C32E2ACD}"/>
              </a:ext>
            </a:extLst>
          </p:cNvPr>
          <p:cNvCxnSpPr>
            <a:cxnSpLocks/>
          </p:cNvCxnSpPr>
          <p:nvPr/>
        </p:nvCxnSpPr>
        <p:spPr>
          <a:xfrm flipH="1" flipV="1">
            <a:off x="2567166" y="2518267"/>
            <a:ext cx="2610476" cy="31993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3962527-C4CD-C684-BA22-E245428C85F4}"/>
              </a:ext>
            </a:extLst>
          </p:cNvPr>
          <p:cNvCxnSpPr>
            <a:cxnSpLocks/>
          </p:cNvCxnSpPr>
          <p:nvPr/>
        </p:nvCxnSpPr>
        <p:spPr>
          <a:xfrm flipH="1" flipV="1">
            <a:off x="1995055" y="2175979"/>
            <a:ext cx="3182587" cy="4470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304C140-DD12-48C4-AC1D-3E972102694C}"/>
              </a:ext>
            </a:extLst>
          </p:cNvPr>
          <p:cNvCxnSpPr>
            <a:cxnSpLocks/>
          </p:cNvCxnSpPr>
          <p:nvPr/>
        </p:nvCxnSpPr>
        <p:spPr>
          <a:xfrm flipH="1">
            <a:off x="3794516" y="3464533"/>
            <a:ext cx="1383126" cy="261525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744674D-61A0-938D-5B39-A1C807D2ACB5}"/>
              </a:ext>
            </a:extLst>
          </p:cNvPr>
          <p:cNvCxnSpPr>
            <a:cxnSpLocks/>
          </p:cNvCxnSpPr>
          <p:nvPr/>
        </p:nvCxnSpPr>
        <p:spPr>
          <a:xfrm flipH="1">
            <a:off x="3994999" y="4103061"/>
            <a:ext cx="1182643" cy="53739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729F682-6DC7-E31D-2C8E-A75DF5A7EB70}"/>
              </a:ext>
            </a:extLst>
          </p:cNvPr>
          <p:cNvCxnSpPr>
            <a:cxnSpLocks/>
          </p:cNvCxnSpPr>
          <p:nvPr/>
        </p:nvCxnSpPr>
        <p:spPr>
          <a:xfrm flipH="1">
            <a:off x="4043897" y="4726432"/>
            <a:ext cx="1133745" cy="246535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1C01D491-CE3A-61EC-0770-7CFBB15DE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359" y="551048"/>
            <a:ext cx="10132582" cy="785383"/>
          </a:xfrm>
        </p:spPr>
        <p:txBody>
          <a:bodyPr/>
          <a:lstStyle/>
          <a:p>
            <a:r>
              <a:rPr lang="en-US" dirty="0"/>
              <a:t>Create Initial </a:t>
            </a:r>
            <a:r>
              <a:rPr lang="en-US" dirty="0" err="1"/>
              <a:t>sdcMicroObj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180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DEC0BA-1AAA-9749-C92F-498D140F7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F79075B-7257-428D-943E-15C9BC76FA13}"/>
              </a:ext>
            </a:extLst>
          </p:cNvPr>
          <p:cNvSpPr/>
          <p:nvPr/>
        </p:nvSpPr>
        <p:spPr>
          <a:xfrm>
            <a:off x="8699954" y="4835763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32DBDA7-0698-9E68-2DCC-81E7C4D52C2C}"/>
              </a:ext>
            </a:extLst>
          </p:cNvPr>
          <p:cNvSpPr/>
          <p:nvPr/>
        </p:nvSpPr>
        <p:spPr>
          <a:xfrm>
            <a:off x="608432" y="2110309"/>
            <a:ext cx="2785217" cy="7159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Direct identifiers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9BF20AB-F711-D606-A40B-608CED06F43C}"/>
              </a:ext>
            </a:extLst>
          </p:cNvPr>
          <p:cNvCxnSpPr>
            <a:cxnSpLocks/>
          </p:cNvCxnSpPr>
          <p:nvPr/>
        </p:nvCxnSpPr>
        <p:spPr>
          <a:xfrm flipH="1">
            <a:off x="1263192" y="2914575"/>
            <a:ext cx="217265" cy="41042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5DEC557-4876-0EA5-FE9D-E17A8133E298}"/>
              </a:ext>
            </a:extLst>
          </p:cNvPr>
          <p:cNvCxnSpPr>
            <a:cxnSpLocks/>
          </p:cNvCxnSpPr>
          <p:nvPr/>
        </p:nvCxnSpPr>
        <p:spPr>
          <a:xfrm>
            <a:off x="2132211" y="2929897"/>
            <a:ext cx="82977" cy="39509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C17B3B1-9605-B611-2D57-98A1587CBDDF}"/>
              </a:ext>
            </a:extLst>
          </p:cNvPr>
          <p:cNvCxnSpPr>
            <a:cxnSpLocks/>
          </p:cNvCxnSpPr>
          <p:nvPr/>
        </p:nvCxnSpPr>
        <p:spPr>
          <a:xfrm flipH="1">
            <a:off x="3618250" y="2929733"/>
            <a:ext cx="206205" cy="395098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452C920-209F-4EE3-4B27-B596C7096175}"/>
              </a:ext>
            </a:extLst>
          </p:cNvPr>
          <p:cNvCxnSpPr>
            <a:cxnSpLocks/>
          </p:cNvCxnSpPr>
          <p:nvPr/>
        </p:nvCxnSpPr>
        <p:spPr>
          <a:xfrm flipH="1">
            <a:off x="4395895" y="2937231"/>
            <a:ext cx="157978" cy="39509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D9342F9-86FF-325C-52FF-2A2219F2B76D}"/>
              </a:ext>
            </a:extLst>
          </p:cNvPr>
          <p:cNvCxnSpPr>
            <a:cxnSpLocks/>
          </p:cNvCxnSpPr>
          <p:nvPr/>
        </p:nvCxnSpPr>
        <p:spPr>
          <a:xfrm>
            <a:off x="5385195" y="2937231"/>
            <a:ext cx="87644" cy="39509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DCE9B8-95E6-EEA5-512E-125DA6586B5D}"/>
              </a:ext>
            </a:extLst>
          </p:cNvPr>
          <p:cNvCxnSpPr>
            <a:cxnSpLocks/>
          </p:cNvCxnSpPr>
          <p:nvPr/>
        </p:nvCxnSpPr>
        <p:spPr>
          <a:xfrm>
            <a:off x="6197568" y="2929897"/>
            <a:ext cx="247141" cy="38743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8DFE3BB8-9DE8-3AF9-D090-BBBF71CCEB7F}"/>
              </a:ext>
            </a:extLst>
          </p:cNvPr>
          <p:cNvSpPr/>
          <p:nvPr/>
        </p:nvSpPr>
        <p:spPr>
          <a:xfrm>
            <a:off x="3643853" y="1970360"/>
            <a:ext cx="2785217" cy="85153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Quasi-identifiers</a:t>
            </a:r>
          </a:p>
          <a:p>
            <a:pPr algn="ctr"/>
            <a:r>
              <a:rPr lang="en-US" sz="2400" noProof="0" dirty="0"/>
              <a:t>(key variables)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EE562DB5-AFAD-5B26-E258-572C52A6821C}"/>
              </a:ext>
            </a:extLst>
          </p:cNvPr>
          <p:cNvGraphicFramePr>
            <a:graphicFrameLocks noGrp="1"/>
          </p:cNvGraphicFramePr>
          <p:nvPr/>
        </p:nvGraphicFramePr>
        <p:xfrm>
          <a:off x="544051" y="3428508"/>
          <a:ext cx="10328785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8230">
                  <a:extLst>
                    <a:ext uri="{9D8B030D-6E8A-4147-A177-3AD203B41FA5}">
                      <a16:colId xmlns:a16="http://schemas.microsoft.com/office/drawing/2014/main" val="2894865156"/>
                    </a:ext>
                  </a:extLst>
                </a:gridCol>
                <a:gridCol w="1231837">
                  <a:extLst>
                    <a:ext uri="{9D8B030D-6E8A-4147-A177-3AD203B41FA5}">
                      <a16:colId xmlns:a16="http://schemas.microsoft.com/office/drawing/2014/main" val="750228217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44811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235393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  <a:gridCol w="1600518">
                  <a:extLst>
                    <a:ext uri="{9D8B030D-6E8A-4147-A177-3AD203B41FA5}">
                      <a16:colId xmlns:a16="http://schemas.microsoft.com/office/drawing/2014/main" val="3240661509"/>
                    </a:ext>
                  </a:extLst>
                </a:gridCol>
                <a:gridCol w="850837">
                  <a:extLst>
                    <a:ext uri="{9D8B030D-6E8A-4147-A177-3AD203B41FA5}">
                      <a16:colId xmlns:a16="http://schemas.microsoft.com/office/drawing/2014/main" val="22791271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Person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E-mail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Nationality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Job satisfaction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Weight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2102…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jan_krog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42000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2306…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anna_m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German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0105…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lise96@...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2412…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jonas60@...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Prime minister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53000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1705…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oliviahh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    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2308…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jrk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9738812"/>
                  </a:ext>
                </a:extLst>
              </a:tr>
            </a:tbl>
          </a:graphicData>
        </a:graphic>
      </p:graphicFrame>
      <p:sp>
        <p:nvSpPr>
          <p:cNvPr id="21" name="Title 1">
            <a:extLst>
              <a:ext uri="{FF2B5EF4-FFF2-40B4-BE49-F238E27FC236}">
                <a16:creationId xmlns:a16="http://schemas.microsoft.com/office/drawing/2014/main" id="{A44ABE0F-F925-93BD-6878-8095AA178BB2}"/>
              </a:ext>
            </a:extLst>
          </p:cNvPr>
          <p:cNvSpPr txBox="1">
            <a:spLocks/>
          </p:cNvSpPr>
          <p:nvPr/>
        </p:nvSpPr>
        <p:spPr>
          <a:xfrm>
            <a:off x="1219359" y="551048"/>
            <a:ext cx="9651619" cy="737425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Delete Direct Identifiers!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141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SSB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A9D49"/>
      </a:accent1>
      <a:accent2>
        <a:srgbClr val="274247"/>
      </a:accent2>
      <a:accent3>
        <a:srgbClr val="9582BB"/>
      </a:accent3>
      <a:accent4>
        <a:srgbClr val="3396D2"/>
      </a:accent4>
      <a:accent5>
        <a:srgbClr val="D2BC2A"/>
      </a:accent5>
      <a:accent6>
        <a:srgbClr val="8CA9AA"/>
      </a:accent6>
      <a:hlink>
        <a:srgbClr val="0563C1"/>
      </a:hlink>
      <a:folHlink>
        <a:srgbClr val="954F72"/>
      </a:folHlink>
    </a:clrScheme>
    <a:fontScheme name="SSB">
      <a:majorFont>
        <a:latin typeface="Roboto Condensed"/>
        <a:ea typeface=""/>
        <a:cs typeface=""/>
      </a:majorFont>
      <a:minorFont>
        <a:latin typeface="Open Sans"/>
        <a:ea typeface=""/>
        <a:cs typeface="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sbmal_2018.potx" id="{27830765-609B-40A7-BB85-0ABEDBC2E87E}" vid="{F965F0D8-9B15-47DC-9966-C4B99B4DF52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014C7EF7DA17C4C842950F82EA203DF" ma:contentTypeVersion="7" ma:contentTypeDescription="Create a new document." ma:contentTypeScope="" ma:versionID="3aa4873081dd2e098511f287a3ae1412">
  <xsd:schema xmlns:xsd="http://www.w3.org/2001/XMLSchema" xmlns:xs="http://www.w3.org/2001/XMLSchema" xmlns:p="http://schemas.microsoft.com/office/2006/metadata/properties" xmlns:ns2="74da3df6-f4aa-478a-a5d8-aa90ad35bd94" xmlns:ns3="2bf0940c-1ce9-4c89-931e-efbf8864587d" targetNamespace="http://schemas.microsoft.com/office/2006/metadata/properties" ma:root="true" ma:fieldsID="1fb1b4c73b136ba6c27ea1011c2e20fb" ns2:_="" ns3:_="">
    <xsd:import namespace="74da3df6-f4aa-478a-a5d8-aa90ad35bd94"/>
    <xsd:import namespace="2bf0940c-1ce9-4c89-931e-efbf8864587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da3df6-f4aa-478a-a5d8-aa90ad35bd9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f0940c-1ce9-4c89-931e-efbf8864587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5C60F9C-C20B-4526-AA17-F705D3E3B420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95B21A6-4BC1-49F8-B567-7F7CF8B8811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1F5E8AB-3EE2-4CB1-8355-A1638E40C71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da3df6-f4aa-478a-a5d8-aa90ad35bd94"/>
    <ds:schemaRef ds:uri="2bf0940c-1ce9-4c89-931e-efbf8864587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Office-tema</Template>
  <TotalTime>1438</TotalTime>
  <Words>2360</Words>
  <Application>Microsoft Macintosh PowerPoint</Application>
  <PresentationFormat>Widescreen</PresentationFormat>
  <Paragraphs>1160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Lucida Console</vt:lpstr>
      <vt:lpstr>Open Sans</vt:lpstr>
      <vt:lpstr>Arial</vt:lpstr>
      <vt:lpstr>Cambria Math</vt:lpstr>
      <vt:lpstr>Aptos</vt:lpstr>
      <vt:lpstr>Roboto Condensed</vt:lpstr>
      <vt:lpstr>Office-tema</vt:lpstr>
      <vt:lpstr>Recap Microdata Protection</vt:lpstr>
      <vt:lpstr>Course Resources</vt:lpstr>
      <vt:lpstr>Statistical Disclosure Control (SDC) for Microdata</vt:lpstr>
      <vt:lpstr>The Anonymization Process</vt:lpstr>
      <vt:lpstr>Release Types </vt:lpstr>
      <vt:lpstr>PowerPoint Presentation</vt:lpstr>
      <vt:lpstr>Classification of Variables </vt:lpstr>
      <vt:lpstr>Create Initial sdcMicroObj</vt:lpstr>
      <vt:lpstr>PowerPoint Presentation</vt:lpstr>
      <vt:lpstr>Delete Direct Identifiers!</vt:lpstr>
      <vt:lpstr>Statistical Disclosure Control (SDC) for Microdata</vt:lpstr>
      <vt:lpstr>Sample Frequency fk</vt:lpstr>
      <vt:lpstr>PowerPoint Presentation</vt:lpstr>
      <vt:lpstr>Fk and rk</vt:lpstr>
      <vt:lpstr>Global Risk Measures</vt:lpstr>
      <vt:lpstr>The Risk Slot – sdc_0@risk</vt:lpstr>
      <vt:lpstr>Statistical Disclosure Control (SDC) for Microdata</vt:lpstr>
      <vt:lpstr>Anonymization Methods — Overview</vt:lpstr>
      <vt:lpstr>Remove Variables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Statistical Disclosure Control (SDC) for Microdata</vt:lpstr>
      <vt:lpstr>General Utility Measures</vt:lpstr>
      <vt:lpstr>Microaggregation</vt:lpstr>
      <vt:lpstr>PowerPoint Presentation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Klungre, Vidar Norstein</dc:creator>
  <cp:lastModifiedBy>Klungre, Vidar Norstein</cp:lastModifiedBy>
  <cp:revision>4</cp:revision>
  <dcterms:created xsi:type="dcterms:W3CDTF">2025-11-25T14:54:25Z</dcterms:created>
  <dcterms:modified xsi:type="dcterms:W3CDTF">2025-11-27T14:47:19Z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bb1e25a-de7b-40d6-a859-76fe2317f0af_Enabled">
    <vt:lpwstr>True</vt:lpwstr>
  </property>
  <property fmtid="{D5CDD505-2E9C-101B-9397-08002B2CF9AE}" pid="3" name="MSIP_Label_ebb1e25a-de7b-40d6-a859-76fe2317f0af_SiteId">
    <vt:lpwstr>c7217092-b240-4e1d-bd61-fa97ba975cbc</vt:lpwstr>
  </property>
  <property fmtid="{D5CDD505-2E9C-101B-9397-08002B2CF9AE}" pid="4" name="MSIP_Label_ebb1e25a-de7b-40d6-a859-76fe2317f0af_Owner">
    <vt:lpwstr>thb@ssb.no</vt:lpwstr>
  </property>
  <property fmtid="{D5CDD505-2E9C-101B-9397-08002B2CF9AE}" pid="5" name="MSIP_Label_ebb1e25a-de7b-40d6-a859-76fe2317f0af_SetDate">
    <vt:lpwstr>2019-01-10T08:15:32.1166307Z</vt:lpwstr>
  </property>
  <property fmtid="{D5CDD505-2E9C-101B-9397-08002B2CF9AE}" pid="6" name="MSIP_Label_ebb1e25a-de7b-40d6-a859-76fe2317f0af_Name">
    <vt:lpwstr>Åpent</vt:lpwstr>
  </property>
  <property fmtid="{D5CDD505-2E9C-101B-9397-08002B2CF9AE}" pid="7" name="MSIP_Label_ebb1e25a-de7b-40d6-a859-76fe2317f0af_Application">
    <vt:lpwstr>Microsoft Azure Information Protection</vt:lpwstr>
  </property>
  <property fmtid="{D5CDD505-2E9C-101B-9397-08002B2CF9AE}" pid="8" name="MSIP_Label_ebb1e25a-de7b-40d6-a859-76fe2317f0af_Extended_MSFT_Method">
    <vt:lpwstr>Automatic</vt:lpwstr>
  </property>
  <property fmtid="{D5CDD505-2E9C-101B-9397-08002B2CF9AE}" pid="9" name="Sensitivity">
    <vt:lpwstr>Åpent</vt:lpwstr>
  </property>
  <property fmtid="{D5CDD505-2E9C-101B-9397-08002B2CF9AE}" pid="10" name="ContentTypeId">
    <vt:lpwstr>0x0101006014C7EF7DA17C4C842950F82EA203DF</vt:lpwstr>
  </property>
</Properties>
</file>

<file path=docProps/thumbnail.jpeg>
</file>